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63" r:id="rId2"/>
    <p:sldId id="256" r:id="rId3"/>
    <p:sldId id="259" r:id="rId4"/>
    <p:sldId id="260" r:id="rId5"/>
    <p:sldId id="261" r:id="rId6"/>
    <p:sldId id="262"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p:scale>
          <a:sx n="70" d="100"/>
          <a:sy n="70" d="100"/>
        </p:scale>
        <p:origin x="691" y="3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FE6EA9-B400-4E23-B056-080CC83E3113}" type="doc">
      <dgm:prSet loTypeId="urn:microsoft.com/office/officeart/2005/8/layout/radial5" loCatId="cycle" qsTypeId="urn:microsoft.com/office/officeart/2005/8/quickstyle/simple1" qsCatId="simple" csTypeId="urn:microsoft.com/office/officeart/2005/8/colors/colorful1" csCatId="colorful" phldr="1"/>
      <dgm:spPr/>
      <dgm:t>
        <a:bodyPr/>
        <a:lstStyle/>
        <a:p>
          <a:endParaRPr lang="en-US"/>
        </a:p>
      </dgm:t>
    </dgm:pt>
    <dgm:pt modelId="{BAB8E4E7-070D-44E3-A6C5-7FD91B26ADB1}">
      <dgm:prSet phldrT="[Text]" custT="1">
        <dgm:style>
          <a:lnRef idx="2">
            <a:schemeClr val="dk1"/>
          </a:lnRef>
          <a:fillRef idx="1">
            <a:schemeClr val="lt1"/>
          </a:fillRef>
          <a:effectRef idx="0">
            <a:schemeClr val="dk1"/>
          </a:effectRef>
          <a:fontRef idx="minor">
            <a:schemeClr val="dk1"/>
          </a:fontRef>
        </dgm:style>
      </dgm:prSet>
      <dgm:spPr/>
      <dgm:t>
        <a:bodyPr/>
        <a:lstStyle/>
        <a:p>
          <a:r>
            <a:rPr lang="en-US" sz="1800" b="1" dirty="0" smtClean="0">
              <a:effectLst>
                <a:outerShdw blurRad="38100" dist="38100" dir="2700000" algn="tl">
                  <a:srgbClr val="000000">
                    <a:alpha val="43137"/>
                  </a:srgbClr>
                </a:outerShdw>
              </a:effectLst>
            </a:rPr>
            <a:t>On Point for College</a:t>
          </a:r>
          <a:endParaRPr lang="en-US" sz="1800" b="1" dirty="0">
            <a:effectLst>
              <a:outerShdw blurRad="38100" dist="38100" dir="2700000" algn="tl">
                <a:srgbClr val="000000">
                  <a:alpha val="43137"/>
                </a:srgbClr>
              </a:outerShdw>
            </a:effectLst>
          </a:endParaRPr>
        </a:p>
      </dgm:t>
    </dgm:pt>
    <dgm:pt modelId="{D7F275D2-66FC-45D8-861D-C22C4A5A05BF}" type="parTrans" cxnId="{FEFBBCE2-B579-4FFB-B7F5-1A1047168727}">
      <dgm:prSet/>
      <dgm:spPr/>
      <dgm:t>
        <a:bodyPr/>
        <a:lstStyle/>
        <a:p>
          <a:endParaRPr lang="en-US"/>
        </a:p>
      </dgm:t>
    </dgm:pt>
    <dgm:pt modelId="{C474A28A-4F40-4B0E-BBC7-CDA8CDCC8A4D}" type="sibTrans" cxnId="{FEFBBCE2-B579-4FFB-B7F5-1A1047168727}">
      <dgm:prSet/>
      <dgm:spPr/>
      <dgm:t>
        <a:bodyPr/>
        <a:lstStyle/>
        <a:p>
          <a:endParaRPr lang="en-US"/>
        </a:p>
      </dgm:t>
    </dgm:pt>
    <dgm:pt modelId="{77FE3756-9E77-4CD1-BF15-F3288E626BFB}">
      <dgm:prSet phldrT="[Text]">
        <dgm:style>
          <a:lnRef idx="1">
            <a:schemeClr val="accent2"/>
          </a:lnRef>
          <a:fillRef idx="3">
            <a:schemeClr val="accent2"/>
          </a:fillRef>
          <a:effectRef idx="2">
            <a:schemeClr val="accent2"/>
          </a:effectRef>
          <a:fontRef idx="minor">
            <a:schemeClr val="lt1"/>
          </a:fontRef>
        </dgm:style>
      </dgm:prSet>
      <dgm:spPr/>
      <dgm:t>
        <a:bodyPr/>
        <a:lstStyle/>
        <a:p>
          <a:r>
            <a:rPr lang="en-US" dirty="0" smtClean="0"/>
            <a:t>Social Media Post Spotlighting Successes</a:t>
          </a:r>
          <a:endParaRPr lang="en-US" dirty="0"/>
        </a:p>
      </dgm:t>
    </dgm:pt>
    <dgm:pt modelId="{E9E28C10-A591-4AA9-B26E-A737085BF8AE}" type="parTrans" cxnId="{3555E00B-1107-4718-8589-27C1A8980CBF}">
      <dgm:prSet>
        <dgm:style>
          <a:lnRef idx="1">
            <a:schemeClr val="accent2"/>
          </a:lnRef>
          <a:fillRef idx="3">
            <a:schemeClr val="accent2"/>
          </a:fillRef>
          <a:effectRef idx="2">
            <a:schemeClr val="accent2"/>
          </a:effectRef>
          <a:fontRef idx="minor">
            <a:schemeClr val="lt1"/>
          </a:fontRef>
        </dgm:style>
      </dgm:prSet>
      <dgm:spPr/>
      <dgm:t>
        <a:bodyPr/>
        <a:lstStyle/>
        <a:p>
          <a:endParaRPr lang="en-US"/>
        </a:p>
      </dgm:t>
    </dgm:pt>
    <dgm:pt modelId="{4C6DDBB0-D784-44E5-A85C-135217694503}" type="sibTrans" cxnId="{3555E00B-1107-4718-8589-27C1A8980CBF}">
      <dgm:prSet/>
      <dgm:spPr/>
      <dgm:t>
        <a:bodyPr/>
        <a:lstStyle/>
        <a:p>
          <a:endParaRPr lang="en-US"/>
        </a:p>
      </dgm:t>
    </dgm:pt>
    <dgm:pt modelId="{66A70B14-1ED2-4F23-A020-A9025C8103EF}">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smtClean="0"/>
            <a:t>Administrative </a:t>
          </a:r>
          <a:r>
            <a:rPr lang="en-US" dirty="0" smtClean="0"/>
            <a:t>Email Communication</a:t>
          </a:r>
          <a:endParaRPr lang="en-US" dirty="0"/>
        </a:p>
      </dgm:t>
    </dgm:pt>
    <dgm:pt modelId="{0AA319D6-43C5-4654-9C55-3DC2A114E37D}" type="parTrans" cxnId="{5869C4BF-E292-451D-8644-0CABB93C7C5D}">
      <dgm:prSet>
        <dgm:style>
          <a:lnRef idx="1">
            <a:schemeClr val="accent3"/>
          </a:lnRef>
          <a:fillRef idx="3">
            <a:schemeClr val="accent3"/>
          </a:fillRef>
          <a:effectRef idx="2">
            <a:schemeClr val="accent3"/>
          </a:effectRef>
          <a:fontRef idx="minor">
            <a:schemeClr val="lt1"/>
          </a:fontRef>
        </dgm:style>
      </dgm:prSet>
      <dgm:spPr/>
      <dgm:t>
        <a:bodyPr/>
        <a:lstStyle/>
        <a:p>
          <a:endParaRPr lang="en-US"/>
        </a:p>
      </dgm:t>
    </dgm:pt>
    <dgm:pt modelId="{9E8F0027-00F4-407A-AFFE-8B863F80E4EB}" type="sibTrans" cxnId="{5869C4BF-E292-451D-8644-0CABB93C7C5D}">
      <dgm:prSet/>
      <dgm:spPr/>
      <dgm:t>
        <a:bodyPr/>
        <a:lstStyle/>
        <a:p>
          <a:endParaRPr lang="en-US"/>
        </a:p>
      </dgm:t>
    </dgm:pt>
    <dgm:pt modelId="{2586AAA4-67CB-4D7B-92A1-BEFD450CCDA2}">
      <dgm:prSet phldrT="[Text]">
        <dgm:style>
          <a:lnRef idx="1">
            <a:schemeClr val="accent4"/>
          </a:lnRef>
          <a:fillRef idx="3">
            <a:schemeClr val="accent4"/>
          </a:fillRef>
          <a:effectRef idx="2">
            <a:schemeClr val="accent4"/>
          </a:effectRef>
          <a:fontRef idx="minor">
            <a:schemeClr val="lt1"/>
          </a:fontRef>
        </dgm:style>
      </dgm:prSet>
      <dgm:spPr/>
      <dgm:t>
        <a:bodyPr/>
        <a:lstStyle/>
        <a:p>
          <a:r>
            <a:rPr lang="en-US" dirty="0" smtClean="0"/>
            <a:t>Post Program Survey</a:t>
          </a:r>
          <a:endParaRPr lang="en-US" dirty="0"/>
        </a:p>
      </dgm:t>
    </dgm:pt>
    <dgm:pt modelId="{F9214948-85F2-45BD-8932-8CE4B00389A1}" type="parTrans" cxnId="{720D083D-52FC-4575-867D-2831D48CF86E}">
      <dgm:prSet>
        <dgm:style>
          <a:lnRef idx="1">
            <a:schemeClr val="accent4"/>
          </a:lnRef>
          <a:fillRef idx="3">
            <a:schemeClr val="accent4"/>
          </a:fillRef>
          <a:effectRef idx="2">
            <a:schemeClr val="accent4"/>
          </a:effectRef>
          <a:fontRef idx="minor">
            <a:schemeClr val="lt1"/>
          </a:fontRef>
        </dgm:style>
      </dgm:prSet>
      <dgm:spPr/>
      <dgm:t>
        <a:bodyPr/>
        <a:lstStyle/>
        <a:p>
          <a:endParaRPr lang="en-US"/>
        </a:p>
      </dgm:t>
    </dgm:pt>
    <dgm:pt modelId="{30A80AAD-C73B-4743-917D-B5EED1859818}" type="sibTrans" cxnId="{720D083D-52FC-4575-867D-2831D48CF86E}">
      <dgm:prSet/>
      <dgm:spPr/>
      <dgm:t>
        <a:bodyPr/>
        <a:lstStyle/>
        <a:p>
          <a:endParaRPr lang="en-US"/>
        </a:p>
      </dgm:t>
    </dgm:pt>
    <dgm:pt modelId="{259FC028-7FE5-4B7B-8A63-012A41345A96}">
      <dgm:prSet phldrT="[Text]">
        <dgm:style>
          <a:lnRef idx="1">
            <a:schemeClr val="accent4"/>
          </a:lnRef>
          <a:fillRef idx="3">
            <a:schemeClr val="accent4"/>
          </a:fillRef>
          <a:effectRef idx="2">
            <a:schemeClr val="accent4"/>
          </a:effectRef>
          <a:fontRef idx="minor">
            <a:schemeClr val="lt1"/>
          </a:fontRef>
        </dgm:style>
      </dgm:prSet>
      <dgm:spPr/>
      <dgm:t>
        <a:bodyPr/>
        <a:lstStyle/>
        <a:p>
          <a:r>
            <a:rPr lang="en-US" dirty="0" smtClean="0"/>
            <a:t>(1) Emails </a:t>
          </a:r>
          <a:r>
            <a:rPr lang="en-US" dirty="0" smtClean="0"/>
            <a:t>with  Program Information</a:t>
          </a:r>
          <a:endParaRPr lang="en-US" dirty="0"/>
        </a:p>
      </dgm:t>
    </dgm:pt>
    <dgm:pt modelId="{14B6872F-540D-48E3-96C3-0FC8A23CD435}" type="parTrans" cxnId="{D9979A7B-BEE5-45A3-B596-30BD22811F4F}">
      <dgm:prSet>
        <dgm:style>
          <a:lnRef idx="1">
            <a:schemeClr val="accent4"/>
          </a:lnRef>
          <a:fillRef idx="3">
            <a:schemeClr val="accent4"/>
          </a:fillRef>
          <a:effectRef idx="2">
            <a:schemeClr val="accent4"/>
          </a:effectRef>
          <a:fontRef idx="minor">
            <a:schemeClr val="lt1"/>
          </a:fontRef>
        </dgm:style>
      </dgm:prSet>
      <dgm:spPr/>
      <dgm:t>
        <a:bodyPr/>
        <a:lstStyle/>
        <a:p>
          <a:endParaRPr lang="en-US"/>
        </a:p>
      </dgm:t>
    </dgm:pt>
    <dgm:pt modelId="{EBF24240-81D3-4905-9825-06C4427276E7}" type="sibTrans" cxnId="{D9979A7B-BEE5-45A3-B596-30BD22811F4F}">
      <dgm:prSet/>
      <dgm:spPr/>
      <dgm:t>
        <a:bodyPr/>
        <a:lstStyle/>
        <a:p>
          <a:endParaRPr lang="en-US"/>
        </a:p>
      </dgm:t>
    </dgm:pt>
    <dgm:pt modelId="{6288B465-6D9D-4DB3-A6CA-62ED8CCF006F}">
      <dgm:prSet>
        <dgm:style>
          <a:lnRef idx="1">
            <a:schemeClr val="accent5"/>
          </a:lnRef>
          <a:fillRef idx="3">
            <a:schemeClr val="accent5"/>
          </a:fillRef>
          <a:effectRef idx="2">
            <a:schemeClr val="accent5"/>
          </a:effectRef>
          <a:fontRef idx="minor">
            <a:schemeClr val="lt1"/>
          </a:fontRef>
        </dgm:style>
      </dgm:prSet>
      <dgm:spPr/>
      <dgm:t>
        <a:bodyPr/>
        <a:lstStyle/>
        <a:p>
          <a:r>
            <a:rPr lang="en-US" dirty="0" smtClean="0"/>
            <a:t>Employer Host Site Visit</a:t>
          </a:r>
          <a:endParaRPr lang="en-US" dirty="0"/>
        </a:p>
      </dgm:t>
    </dgm:pt>
    <dgm:pt modelId="{66FB2A4A-0142-4A27-951C-2AF6FCEDCC09}" type="parTrans" cxnId="{616A671A-6188-4CCE-9ADD-19056D1621FA}">
      <dgm:prSet>
        <dgm:style>
          <a:lnRef idx="1">
            <a:schemeClr val="accent5"/>
          </a:lnRef>
          <a:fillRef idx="3">
            <a:schemeClr val="accent5"/>
          </a:fillRef>
          <a:effectRef idx="2">
            <a:schemeClr val="accent5"/>
          </a:effectRef>
          <a:fontRef idx="minor">
            <a:schemeClr val="lt1"/>
          </a:fontRef>
        </dgm:style>
      </dgm:prSet>
      <dgm:spPr/>
      <dgm:t>
        <a:bodyPr/>
        <a:lstStyle/>
        <a:p>
          <a:endParaRPr lang="en-US"/>
        </a:p>
      </dgm:t>
    </dgm:pt>
    <dgm:pt modelId="{AC201B84-D71B-471F-B2C7-AB6D386D0945}" type="sibTrans" cxnId="{616A671A-6188-4CCE-9ADD-19056D1621FA}">
      <dgm:prSet/>
      <dgm:spPr/>
      <dgm:t>
        <a:bodyPr/>
        <a:lstStyle/>
        <a:p>
          <a:endParaRPr lang="en-US"/>
        </a:p>
      </dgm:t>
    </dgm:pt>
    <dgm:pt modelId="{3B78BCC9-908B-4803-965D-14C0E641EEDE}">
      <dgm:prSet>
        <dgm:style>
          <a:lnRef idx="1">
            <a:schemeClr val="accent6"/>
          </a:lnRef>
          <a:fillRef idx="3">
            <a:schemeClr val="accent6"/>
          </a:fillRef>
          <a:effectRef idx="2">
            <a:schemeClr val="accent6"/>
          </a:effectRef>
          <a:fontRef idx="minor">
            <a:schemeClr val="lt1"/>
          </a:fontRef>
        </dgm:style>
      </dgm:prSet>
      <dgm:spPr/>
      <dgm:t>
        <a:bodyPr/>
        <a:lstStyle/>
        <a:p>
          <a:r>
            <a:rPr lang="en-US" dirty="0" smtClean="0"/>
            <a:t>Funding Partner Bi-weekly Meetings</a:t>
          </a:r>
          <a:endParaRPr lang="en-US" dirty="0"/>
        </a:p>
      </dgm:t>
    </dgm:pt>
    <dgm:pt modelId="{64AB56A0-B3FC-47EC-8C22-92C4ABAD323B}" type="parTrans" cxnId="{9D6FB45C-B845-4DF5-B877-2A8B61DE19F6}">
      <dgm:prSet>
        <dgm:style>
          <a:lnRef idx="1">
            <a:schemeClr val="accent6"/>
          </a:lnRef>
          <a:fillRef idx="3">
            <a:schemeClr val="accent6"/>
          </a:fillRef>
          <a:effectRef idx="2">
            <a:schemeClr val="accent6"/>
          </a:effectRef>
          <a:fontRef idx="minor">
            <a:schemeClr val="lt1"/>
          </a:fontRef>
        </dgm:style>
      </dgm:prSet>
      <dgm:spPr/>
      <dgm:t>
        <a:bodyPr/>
        <a:lstStyle/>
        <a:p>
          <a:endParaRPr lang="en-US"/>
        </a:p>
      </dgm:t>
    </dgm:pt>
    <dgm:pt modelId="{FC4274EE-13A1-458B-A288-0A8838261E39}" type="sibTrans" cxnId="{9D6FB45C-B845-4DF5-B877-2A8B61DE19F6}">
      <dgm:prSet/>
      <dgm:spPr/>
      <dgm:t>
        <a:bodyPr/>
        <a:lstStyle/>
        <a:p>
          <a:endParaRPr lang="en-US"/>
        </a:p>
      </dgm:t>
    </dgm:pt>
    <dgm:pt modelId="{AFAAB676-CE34-4914-8413-98620A919096}">
      <dgm:prSet>
        <dgm:style>
          <a:lnRef idx="1">
            <a:schemeClr val="accent2"/>
          </a:lnRef>
          <a:fillRef idx="3">
            <a:schemeClr val="accent2"/>
          </a:fillRef>
          <a:effectRef idx="2">
            <a:schemeClr val="accent2"/>
          </a:effectRef>
          <a:fontRef idx="minor">
            <a:schemeClr val="lt1"/>
          </a:fontRef>
        </dgm:style>
      </dgm:prSet>
      <dgm:spPr/>
      <dgm:t>
        <a:bodyPr/>
        <a:lstStyle/>
        <a:p>
          <a:r>
            <a:rPr lang="en-US" dirty="0" smtClean="0"/>
            <a:t>Cook-out Celebration @ Summer End</a:t>
          </a:r>
          <a:endParaRPr lang="en-US" dirty="0"/>
        </a:p>
      </dgm:t>
    </dgm:pt>
    <dgm:pt modelId="{D03D3E97-081F-4F4F-9D6D-2047EE62AA1F}" type="parTrans" cxnId="{D341C251-26E5-44AF-9413-F97CF4CA0AC1}">
      <dgm:prSet>
        <dgm:style>
          <a:lnRef idx="1">
            <a:schemeClr val="accent2"/>
          </a:lnRef>
          <a:fillRef idx="3">
            <a:schemeClr val="accent2"/>
          </a:fillRef>
          <a:effectRef idx="2">
            <a:schemeClr val="accent2"/>
          </a:effectRef>
          <a:fontRef idx="minor">
            <a:schemeClr val="lt1"/>
          </a:fontRef>
        </dgm:style>
      </dgm:prSet>
      <dgm:spPr/>
      <dgm:t>
        <a:bodyPr/>
        <a:lstStyle/>
        <a:p>
          <a:endParaRPr lang="en-US"/>
        </a:p>
      </dgm:t>
    </dgm:pt>
    <dgm:pt modelId="{6418D442-EC0F-4102-8C27-671AEA50974B}" type="sibTrans" cxnId="{D341C251-26E5-44AF-9413-F97CF4CA0AC1}">
      <dgm:prSet/>
      <dgm:spPr/>
      <dgm:t>
        <a:bodyPr/>
        <a:lstStyle/>
        <a:p>
          <a:endParaRPr lang="en-US"/>
        </a:p>
      </dgm:t>
    </dgm:pt>
    <dgm:pt modelId="{2F50BC08-ED92-4361-8448-FA4DBF3AEF68}">
      <dgm:prSet>
        <dgm:style>
          <a:lnRef idx="1">
            <a:schemeClr val="accent3"/>
          </a:lnRef>
          <a:fillRef idx="3">
            <a:schemeClr val="accent3"/>
          </a:fillRef>
          <a:effectRef idx="2">
            <a:schemeClr val="accent3"/>
          </a:effectRef>
          <a:fontRef idx="minor">
            <a:schemeClr val="lt1"/>
          </a:fontRef>
        </dgm:style>
      </dgm:prSet>
      <dgm:spPr/>
      <dgm:t>
        <a:bodyPr/>
        <a:lstStyle/>
        <a:p>
          <a:r>
            <a:rPr lang="en-US" dirty="0" smtClean="0"/>
            <a:t>Thank you letter from Executive Director</a:t>
          </a:r>
          <a:endParaRPr lang="en-US" dirty="0"/>
        </a:p>
      </dgm:t>
    </dgm:pt>
    <dgm:pt modelId="{98740E3D-997B-4024-893B-ACD99531AA54}" type="parTrans" cxnId="{DE5E2304-6FED-443F-98B4-FC40FF2323F0}">
      <dgm:prSet>
        <dgm:style>
          <a:lnRef idx="1">
            <a:schemeClr val="accent3"/>
          </a:lnRef>
          <a:fillRef idx="3">
            <a:schemeClr val="accent3"/>
          </a:fillRef>
          <a:effectRef idx="2">
            <a:schemeClr val="accent3"/>
          </a:effectRef>
          <a:fontRef idx="minor">
            <a:schemeClr val="lt1"/>
          </a:fontRef>
        </dgm:style>
      </dgm:prSet>
      <dgm:spPr/>
      <dgm:t>
        <a:bodyPr/>
        <a:lstStyle/>
        <a:p>
          <a:endParaRPr lang="en-US"/>
        </a:p>
      </dgm:t>
    </dgm:pt>
    <dgm:pt modelId="{2DAB9700-9B36-477E-BC32-BB878FDC24B1}" type="sibTrans" cxnId="{DE5E2304-6FED-443F-98B4-FC40FF2323F0}">
      <dgm:prSet/>
      <dgm:spPr/>
      <dgm:t>
        <a:bodyPr/>
        <a:lstStyle/>
        <a:p>
          <a:endParaRPr lang="en-US"/>
        </a:p>
      </dgm:t>
    </dgm:pt>
    <dgm:pt modelId="{1BC62CE0-7B2D-439E-BC30-C3439E50C876}">
      <dgm:prSet>
        <dgm:style>
          <a:lnRef idx="1">
            <a:schemeClr val="accent4"/>
          </a:lnRef>
          <a:fillRef idx="3">
            <a:schemeClr val="accent4"/>
          </a:fillRef>
          <a:effectRef idx="2">
            <a:schemeClr val="accent4"/>
          </a:effectRef>
          <a:fontRef idx="minor">
            <a:schemeClr val="lt1"/>
          </a:fontRef>
        </dgm:style>
      </dgm:prSet>
      <dgm:spPr/>
      <dgm:t>
        <a:bodyPr/>
        <a:lstStyle/>
        <a:p>
          <a:r>
            <a:rPr lang="en-US" dirty="0" smtClean="0"/>
            <a:t>Add new employers and contacts to newsletter, etc. </a:t>
          </a:r>
          <a:endParaRPr lang="en-US" dirty="0"/>
        </a:p>
      </dgm:t>
    </dgm:pt>
    <dgm:pt modelId="{B350140B-3BAA-47C6-A887-2260A64810FA}" type="parTrans" cxnId="{66DD8AB9-97E6-4B1D-937F-E9554DF9B612}">
      <dgm:prSet>
        <dgm:style>
          <a:lnRef idx="1">
            <a:schemeClr val="accent4"/>
          </a:lnRef>
          <a:fillRef idx="3">
            <a:schemeClr val="accent4"/>
          </a:fillRef>
          <a:effectRef idx="2">
            <a:schemeClr val="accent4"/>
          </a:effectRef>
          <a:fontRef idx="minor">
            <a:schemeClr val="lt1"/>
          </a:fontRef>
        </dgm:style>
      </dgm:prSet>
      <dgm:spPr/>
      <dgm:t>
        <a:bodyPr/>
        <a:lstStyle/>
        <a:p>
          <a:endParaRPr lang="en-US"/>
        </a:p>
      </dgm:t>
    </dgm:pt>
    <dgm:pt modelId="{DB774330-D0E1-45E3-A2F8-FAA35AD44E23}" type="sibTrans" cxnId="{66DD8AB9-97E6-4B1D-937F-E9554DF9B612}">
      <dgm:prSet/>
      <dgm:spPr/>
      <dgm:t>
        <a:bodyPr/>
        <a:lstStyle/>
        <a:p>
          <a:endParaRPr lang="en-US"/>
        </a:p>
      </dgm:t>
    </dgm:pt>
    <dgm:pt modelId="{1D47871D-7EEC-4367-AD56-AA2B9AB8520D}">
      <dgm:prSet>
        <dgm:style>
          <a:lnRef idx="1">
            <a:schemeClr val="accent5"/>
          </a:lnRef>
          <a:fillRef idx="3">
            <a:schemeClr val="accent5"/>
          </a:fillRef>
          <a:effectRef idx="2">
            <a:schemeClr val="accent5"/>
          </a:effectRef>
          <a:fontRef idx="minor">
            <a:schemeClr val="lt1"/>
          </a:fontRef>
        </dgm:style>
      </dgm:prSet>
      <dgm:spPr/>
      <dgm:t>
        <a:bodyPr/>
        <a:lstStyle/>
        <a:p>
          <a:r>
            <a:rPr lang="en-US" dirty="0" smtClean="0"/>
            <a:t>Add to Career Services Advisory Council</a:t>
          </a:r>
          <a:endParaRPr lang="en-US" dirty="0"/>
        </a:p>
      </dgm:t>
    </dgm:pt>
    <dgm:pt modelId="{5811996D-3DBE-4ECF-9FF8-27CC26ABACEF}" type="parTrans" cxnId="{D8635070-582C-4333-A626-C6E40DA3F8F1}">
      <dgm:prSet>
        <dgm:style>
          <a:lnRef idx="1">
            <a:schemeClr val="accent5"/>
          </a:lnRef>
          <a:fillRef idx="3">
            <a:schemeClr val="accent5"/>
          </a:fillRef>
          <a:effectRef idx="2">
            <a:schemeClr val="accent5"/>
          </a:effectRef>
          <a:fontRef idx="minor">
            <a:schemeClr val="lt1"/>
          </a:fontRef>
        </dgm:style>
      </dgm:prSet>
      <dgm:spPr/>
      <dgm:t>
        <a:bodyPr/>
        <a:lstStyle/>
        <a:p>
          <a:endParaRPr lang="en-US"/>
        </a:p>
      </dgm:t>
    </dgm:pt>
    <dgm:pt modelId="{39FFB054-D927-4FEA-AAE8-D4C9742DEB2F}" type="sibTrans" cxnId="{D8635070-582C-4333-A626-C6E40DA3F8F1}">
      <dgm:prSet/>
      <dgm:spPr/>
      <dgm:t>
        <a:bodyPr/>
        <a:lstStyle/>
        <a:p>
          <a:endParaRPr lang="en-US"/>
        </a:p>
      </dgm:t>
    </dgm:pt>
    <dgm:pt modelId="{E0C830F1-F05A-4FC0-B271-1582985EE724}">
      <dgm:prSet>
        <dgm:style>
          <a:lnRef idx="1">
            <a:schemeClr val="accent6"/>
          </a:lnRef>
          <a:fillRef idx="3">
            <a:schemeClr val="accent6"/>
          </a:fillRef>
          <a:effectRef idx="2">
            <a:schemeClr val="accent6"/>
          </a:effectRef>
          <a:fontRef idx="minor">
            <a:schemeClr val="lt1"/>
          </a:fontRef>
        </dgm:style>
      </dgm:prSet>
      <dgm:spPr/>
      <dgm:t>
        <a:bodyPr/>
        <a:lstStyle/>
        <a:p>
          <a:r>
            <a:rPr lang="en-US" dirty="0" smtClean="0"/>
            <a:t>Provide volunteer and event support opportunities</a:t>
          </a:r>
          <a:endParaRPr lang="en-US" dirty="0"/>
        </a:p>
      </dgm:t>
    </dgm:pt>
    <dgm:pt modelId="{142384B9-82BB-4AAE-9B7A-837093EBCC13}" type="parTrans" cxnId="{897351AE-0DD2-4B63-B9DF-762219A31B36}">
      <dgm:prSet>
        <dgm:style>
          <a:lnRef idx="1">
            <a:schemeClr val="accent6"/>
          </a:lnRef>
          <a:fillRef idx="3">
            <a:schemeClr val="accent6"/>
          </a:fillRef>
          <a:effectRef idx="2">
            <a:schemeClr val="accent6"/>
          </a:effectRef>
          <a:fontRef idx="minor">
            <a:schemeClr val="lt1"/>
          </a:fontRef>
        </dgm:style>
      </dgm:prSet>
      <dgm:spPr/>
      <dgm:t>
        <a:bodyPr/>
        <a:lstStyle/>
        <a:p>
          <a:endParaRPr lang="en-US"/>
        </a:p>
      </dgm:t>
    </dgm:pt>
    <dgm:pt modelId="{65EA12A3-B87C-4C37-B6F7-9E83B5046EEB}" type="sibTrans" cxnId="{897351AE-0DD2-4B63-B9DF-762219A31B36}">
      <dgm:prSet/>
      <dgm:spPr/>
      <dgm:t>
        <a:bodyPr/>
        <a:lstStyle/>
        <a:p>
          <a:endParaRPr lang="en-US"/>
        </a:p>
      </dgm:t>
    </dgm:pt>
    <dgm:pt modelId="{0673155D-B65B-4AD0-9B29-A1C37D0E6FB9}" type="pres">
      <dgm:prSet presAssocID="{72FE6EA9-B400-4E23-B056-080CC83E3113}" presName="Name0" presStyleCnt="0">
        <dgm:presLayoutVars>
          <dgm:chMax val="1"/>
          <dgm:dir/>
          <dgm:animLvl val="ctr"/>
          <dgm:resizeHandles val="exact"/>
        </dgm:presLayoutVars>
      </dgm:prSet>
      <dgm:spPr/>
      <dgm:t>
        <a:bodyPr/>
        <a:lstStyle/>
        <a:p>
          <a:endParaRPr lang="en-US"/>
        </a:p>
      </dgm:t>
    </dgm:pt>
    <dgm:pt modelId="{5CB42FE6-2418-420F-BE5D-D35186191880}" type="pres">
      <dgm:prSet presAssocID="{BAB8E4E7-070D-44E3-A6C5-7FD91B26ADB1}" presName="centerShape" presStyleLbl="node0" presStyleIdx="0" presStyleCnt="1" custScaleX="184287" custScaleY="167565"/>
      <dgm:spPr/>
      <dgm:t>
        <a:bodyPr/>
        <a:lstStyle/>
        <a:p>
          <a:endParaRPr lang="en-US"/>
        </a:p>
      </dgm:t>
    </dgm:pt>
    <dgm:pt modelId="{99C7F618-B125-437D-BBCF-323A635CC1D1}" type="pres">
      <dgm:prSet presAssocID="{E9E28C10-A591-4AA9-B26E-A737085BF8AE}" presName="parTrans" presStyleLbl="sibTrans2D1" presStyleIdx="0" presStyleCnt="11"/>
      <dgm:spPr/>
      <dgm:t>
        <a:bodyPr/>
        <a:lstStyle/>
        <a:p>
          <a:endParaRPr lang="en-US"/>
        </a:p>
      </dgm:t>
    </dgm:pt>
    <dgm:pt modelId="{731D462C-EA24-43E0-B028-0D49E5415396}" type="pres">
      <dgm:prSet presAssocID="{E9E28C10-A591-4AA9-B26E-A737085BF8AE}" presName="connectorText" presStyleLbl="sibTrans2D1" presStyleIdx="0" presStyleCnt="11"/>
      <dgm:spPr/>
      <dgm:t>
        <a:bodyPr/>
        <a:lstStyle/>
        <a:p>
          <a:endParaRPr lang="en-US"/>
        </a:p>
      </dgm:t>
    </dgm:pt>
    <dgm:pt modelId="{DFDCE275-A449-4B8A-A26B-7663E03EE8AE}" type="pres">
      <dgm:prSet presAssocID="{77FE3756-9E77-4CD1-BF15-F3288E626BFB}" presName="node" presStyleLbl="node1" presStyleIdx="0" presStyleCnt="11">
        <dgm:presLayoutVars>
          <dgm:bulletEnabled val="1"/>
        </dgm:presLayoutVars>
      </dgm:prSet>
      <dgm:spPr/>
      <dgm:t>
        <a:bodyPr/>
        <a:lstStyle/>
        <a:p>
          <a:endParaRPr lang="en-US"/>
        </a:p>
      </dgm:t>
    </dgm:pt>
    <dgm:pt modelId="{99AE5A19-7150-4B66-9AED-42528A9F98C0}" type="pres">
      <dgm:prSet presAssocID="{0AA319D6-43C5-4654-9C55-3DC2A114E37D}" presName="parTrans" presStyleLbl="sibTrans2D1" presStyleIdx="1" presStyleCnt="11"/>
      <dgm:spPr/>
      <dgm:t>
        <a:bodyPr/>
        <a:lstStyle/>
        <a:p>
          <a:endParaRPr lang="en-US"/>
        </a:p>
      </dgm:t>
    </dgm:pt>
    <dgm:pt modelId="{9E8A229A-2558-43A4-B145-14286C92640C}" type="pres">
      <dgm:prSet presAssocID="{0AA319D6-43C5-4654-9C55-3DC2A114E37D}" presName="connectorText" presStyleLbl="sibTrans2D1" presStyleIdx="1" presStyleCnt="11"/>
      <dgm:spPr/>
      <dgm:t>
        <a:bodyPr/>
        <a:lstStyle/>
        <a:p>
          <a:endParaRPr lang="en-US"/>
        </a:p>
      </dgm:t>
    </dgm:pt>
    <dgm:pt modelId="{31E1FB9E-CE01-43DF-98E8-F6B22389109E}" type="pres">
      <dgm:prSet presAssocID="{66A70B14-1ED2-4F23-A020-A9025C8103EF}" presName="node" presStyleLbl="node1" presStyleIdx="1" presStyleCnt="11">
        <dgm:presLayoutVars>
          <dgm:bulletEnabled val="1"/>
        </dgm:presLayoutVars>
      </dgm:prSet>
      <dgm:spPr/>
      <dgm:t>
        <a:bodyPr/>
        <a:lstStyle/>
        <a:p>
          <a:endParaRPr lang="en-US"/>
        </a:p>
      </dgm:t>
    </dgm:pt>
    <dgm:pt modelId="{52CB12B8-AF75-4402-9591-DF739A57A349}" type="pres">
      <dgm:prSet presAssocID="{F9214948-85F2-45BD-8932-8CE4B00389A1}" presName="parTrans" presStyleLbl="sibTrans2D1" presStyleIdx="2" presStyleCnt="11"/>
      <dgm:spPr/>
      <dgm:t>
        <a:bodyPr/>
        <a:lstStyle/>
        <a:p>
          <a:endParaRPr lang="en-US"/>
        </a:p>
      </dgm:t>
    </dgm:pt>
    <dgm:pt modelId="{795B159B-B9F5-4CC2-959A-364B8A4EDEBA}" type="pres">
      <dgm:prSet presAssocID="{F9214948-85F2-45BD-8932-8CE4B00389A1}" presName="connectorText" presStyleLbl="sibTrans2D1" presStyleIdx="2" presStyleCnt="11"/>
      <dgm:spPr/>
      <dgm:t>
        <a:bodyPr/>
        <a:lstStyle/>
        <a:p>
          <a:endParaRPr lang="en-US"/>
        </a:p>
      </dgm:t>
    </dgm:pt>
    <dgm:pt modelId="{A28320B9-BD2F-4437-86F7-6ACF50663AA4}" type="pres">
      <dgm:prSet presAssocID="{2586AAA4-67CB-4D7B-92A1-BEFD450CCDA2}" presName="node" presStyleLbl="node1" presStyleIdx="2" presStyleCnt="11">
        <dgm:presLayoutVars>
          <dgm:bulletEnabled val="1"/>
        </dgm:presLayoutVars>
      </dgm:prSet>
      <dgm:spPr/>
      <dgm:t>
        <a:bodyPr/>
        <a:lstStyle/>
        <a:p>
          <a:endParaRPr lang="en-US"/>
        </a:p>
      </dgm:t>
    </dgm:pt>
    <dgm:pt modelId="{8BEF893C-3400-4E25-9304-AA35BC3E5814}" type="pres">
      <dgm:prSet presAssocID="{66FB2A4A-0142-4A27-951C-2AF6FCEDCC09}" presName="parTrans" presStyleLbl="sibTrans2D1" presStyleIdx="3" presStyleCnt="11"/>
      <dgm:spPr/>
      <dgm:t>
        <a:bodyPr/>
        <a:lstStyle/>
        <a:p>
          <a:endParaRPr lang="en-US"/>
        </a:p>
      </dgm:t>
    </dgm:pt>
    <dgm:pt modelId="{4F101645-B56A-435E-9BA5-F1D425CF0C0F}" type="pres">
      <dgm:prSet presAssocID="{66FB2A4A-0142-4A27-951C-2AF6FCEDCC09}" presName="connectorText" presStyleLbl="sibTrans2D1" presStyleIdx="3" presStyleCnt="11"/>
      <dgm:spPr/>
      <dgm:t>
        <a:bodyPr/>
        <a:lstStyle/>
        <a:p>
          <a:endParaRPr lang="en-US"/>
        </a:p>
      </dgm:t>
    </dgm:pt>
    <dgm:pt modelId="{311EC983-41B0-40C3-9F1B-9388DA745CCF}" type="pres">
      <dgm:prSet presAssocID="{6288B465-6D9D-4DB3-A6CA-62ED8CCF006F}" presName="node" presStyleLbl="node1" presStyleIdx="3" presStyleCnt="11">
        <dgm:presLayoutVars>
          <dgm:bulletEnabled val="1"/>
        </dgm:presLayoutVars>
      </dgm:prSet>
      <dgm:spPr/>
      <dgm:t>
        <a:bodyPr/>
        <a:lstStyle/>
        <a:p>
          <a:endParaRPr lang="en-US"/>
        </a:p>
      </dgm:t>
    </dgm:pt>
    <dgm:pt modelId="{6324ED95-61B8-471E-8ACA-AB0AD706DB78}" type="pres">
      <dgm:prSet presAssocID="{64AB56A0-B3FC-47EC-8C22-92C4ABAD323B}" presName="parTrans" presStyleLbl="sibTrans2D1" presStyleIdx="4" presStyleCnt="11"/>
      <dgm:spPr/>
      <dgm:t>
        <a:bodyPr/>
        <a:lstStyle/>
        <a:p>
          <a:endParaRPr lang="en-US"/>
        </a:p>
      </dgm:t>
    </dgm:pt>
    <dgm:pt modelId="{F5F4FC6D-6113-4528-9726-88ADB917A162}" type="pres">
      <dgm:prSet presAssocID="{64AB56A0-B3FC-47EC-8C22-92C4ABAD323B}" presName="connectorText" presStyleLbl="sibTrans2D1" presStyleIdx="4" presStyleCnt="11"/>
      <dgm:spPr/>
      <dgm:t>
        <a:bodyPr/>
        <a:lstStyle/>
        <a:p>
          <a:endParaRPr lang="en-US"/>
        </a:p>
      </dgm:t>
    </dgm:pt>
    <dgm:pt modelId="{FF699EAC-59E7-4ADD-B95C-F9DAD7F95B38}" type="pres">
      <dgm:prSet presAssocID="{3B78BCC9-908B-4803-965D-14C0E641EEDE}" presName="node" presStyleLbl="node1" presStyleIdx="4" presStyleCnt="11">
        <dgm:presLayoutVars>
          <dgm:bulletEnabled val="1"/>
        </dgm:presLayoutVars>
      </dgm:prSet>
      <dgm:spPr/>
      <dgm:t>
        <a:bodyPr/>
        <a:lstStyle/>
        <a:p>
          <a:endParaRPr lang="en-US"/>
        </a:p>
      </dgm:t>
    </dgm:pt>
    <dgm:pt modelId="{D5332FFE-8455-46A0-BE30-369CBD730B83}" type="pres">
      <dgm:prSet presAssocID="{D03D3E97-081F-4F4F-9D6D-2047EE62AA1F}" presName="parTrans" presStyleLbl="sibTrans2D1" presStyleIdx="5" presStyleCnt="11"/>
      <dgm:spPr/>
      <dgm:t>
        <a:bodyPr/>
        <a:lstStyle/>
        <a:p>
          <a:endParaRPr lang="en-US"/>
        </a:p>
      </dgm:t>
    </dgm:pt>
    <dgm:pt modelId="{D541EA33-57B7-4444-AFC8-BBA637E10BCF}" type="pres">
      <dgm:prSet presAssocID="{D03D3E97-081F-4F4F-9D6D-2047EE62AA1F}" presName="connectorText" presStyleLbl="sibTrans2D1" presStyleIdx="5" presStyleCnt="11"/>
      <dgm:spPr/>
      <dgm:t>
        <a:bodyPr/>
        <a:lstStyle/>
        <a:p>
          <a:endParaRPr lang="en-US"/>
        </a:p>
      </dgm:t>
    </dgm:pt>
    <dgm:pt modelId="{2D841F3A-FFAF-44C4-93B1-468FF5D1E19C}" type="pres">
      <dgm:prSet presAssocID="{AFAAB676-CE34-4914-8413-98620A919096}" presName="node" presStyleLbl="node1" presStyleIdx="5" presStyleCnt="11">
        <dgm:presLayoutVars>
          <dgm:bulletEnabled val="1"/>
        </dgm:presLayoutVars>
      </dgm:prSet>
      <dgm:spPr/>
      <dgm:t>
        <a:bodyPr/>
        <a:lstStyle/>
        <a:p>
          <a:endParaRPr lang="en-US"/>
        </a:p>
      </dgm:t>
    </dgm:pt>
    <dgm:pt modelId="{6C28B300-7070-40C5-9AF3-310663009C8C}" type="pres">
      <dgm:prSet presAssocID="{98740E3D-997B-4024-893B-ACD99531AA54}" presName="parTrans" presStyleLbl="sibTrans2D1" presStyleIdx="6" presStyleCnt="11"/>
      <dgm:spPr/>
      <dgm:t>
        <a:bodyPr/>
        <a:lstStyle/>
        <a:p>
          <a:endParaRPr lang="en-US"/>
        </a:p>
      </dgm:t>
    </dgm:pt>
    <dgm:pt modelId="{CE59B4D4-A77E-4D8C-857E-31BD6714644D}" type="pres">
      <dgm:prSet presAssocID="{98740E3D-997B-4024-893B-ACD99531AA54}" presName="connectorText" presStyleLbl="sibTrans2D1" presStyleIdx="6" presStyleCnt="11"/>
      <dgm:spPr/>
      <dgm:t>
        <a:bodyPr/>
        <a:lstStyle/>
        <a:p>
          <a:endParaRPr lang="en-US"/>
        </a:p>
      </dgm:t>
    </dgm:pt>
    <dgm:pt modelId="{F358C9F0-21BE-410C-9574-C7A335F9A079}" type="pres">
      <dgm:prSet presAssocID="{2F50BC08-ED92-4361-8448-FA4DBF3AEF68}" presName="node" presStyleLbl="node1" presStyleIdx="6" presStyleCnt="11">
        <dgm:presLayoutVars>
          <dgm:bulletEnabled val="1"/>
        </dgm:presLayoutVars>
      </dgm:prSet>
      <dgm:spPr/>
      <dgm:t>
        <a:bodyPr/>
        <a:lstStyle/>
        <a:p>
          <a:endParaRPr lang="en-US"/>
        </a:p>
      </dgm:t>
    </dgm:pt>
    <dgm:pt modelId="{A1BE88DB-B4F9-4D92-BCE3-2A90F383FFB7}" type="pres">
      <dgm:prSet presAssocID="{B350140B-3BAA-47C6-A887-2260A64810FA}" presName="parTrans" presStyleLbl="sibTrans2D1" presStyleIdx="7" presStyleCnt="11"/>
      <dgm:spPr/>
      <dgm:t>
        <a:bodyPr/>
        <a:lstStyle/>
        <a:p>
          <a:endParaRPr lang="en-US"/>
        </a:p>
      </dgm:t>
    </dgm:pt>
    <dgm:pt modelId="{E839F8D8-8D54-4800-8909-F98EBE0973FD}" type="pres">
      <dgm:prSet presAssocID="{B350140B-3BAA-47C6-A887-2260A64810FA}" presName="connectorText" presStyleLbl="sibTrans2D1" presStyleIdx="7" presStyleCnt="11"/>
      <dgm:spPr/>
      <dgm:t>
        <a:bodyPr/>
        <a:lstStyle/>
        <a:p>
          <a:endParaRPr lang="en-US"/>
        </a:p>
      </dgm:t>
    </dgm:pt>
    <dgm:pt modelId="{7118BEF6-E4C6-49F2-BD75-34C3890A0F5F}" type="pres">
      <dgm:prSet presAssocID="{1BC62CE0-7B2D-439E-BC30-C3439E50C876}" presName="node" presStyleLbl="node1" presStyleIdx="7" presStyleCnt="11">
        <dgm:presLayoutVars>
          <dgm:bulletEnabled val="1"/>
        </dgm:presLayoutVars>
      </dgm:prSet>
      <dgm:spPr/>
      <dgm:t>
        <a:bodyPr/>
        <a:lstStyle/>
        <a:p>
          <a:endParaRPr lang="en-US"/>
        </a:p>
      </dgm:t>
    </dgm:pt>
    <dgm:pt modelId="{4248A07F-D2F5-47BA-95CE-914CD5B6347B}" type="pres">
      <dgm:prSet presAssocID="{5811996D-3DBE-4ECF-9FF8-27CC26ABACEF}" presName="parTrans" presStyleLbl="sibTrans2D1" presStyleIdx="8" presStyleCnt="11"/>
      <dgm:spPr/>
      <dgm:t>
        <a:bodyPr/>
        <a:lstStyle/>
        <a:p>
          <a:endParaRPr lang="en-US"/>
        </a:p>
      </dgm:t>
    </dgm:pt>
    <dgm:pt modelId="{99E53E33-0AD0-4829-A456-C5CAD4AB901A}" type="pres">
      <dgm:prSet presAssocID="{5811996D-3DBE-4ECF-9FF8-27CC26ABACEF}" presName="connectorText" presStyleLbl="sibTrans2D1" presStyleIdx="8" presStyleCnt="11"/>
      <dgm:spPr/>
      <dgm:t>
        <a:bodyPr/>
        <a:lstStyle/>
        <a:p>
          <a:endParaRPr lang="en-US"/>
        </a:p>
      </dgm:t>
    </dgm:pt>
    <dgm:pt modelId="{1DF42665-1A3F-4E53-AD86-46F916534298}" type="pres">
      <dgm:prSet presAssocID="{1D47871D-7EEC-4367-AD56-AA2B9AB8520D}" presName="node" presStyleLbl="node1" presStyleIdx="8" presStyleCnt="11">
        <dgm:presLayoutVars>
          <dgm:bulletEnabled val="1"/>
        </dgm:presLayoutVars>
      </dgm:prSet>
      <dgm:spPr/>
      <dgm:t>
        <a:bodyPr/>
        <a:lstStyle/>
        <a:p>
          <a:endParaRPr lang="en-US"/>
        </a:p>
      </dgm:t>
    </dgm:pt>
    <dgm:pt modelId="{0C23F4C0-664C-4C6C-83F3-868CF9CF3163}" type="pres">
      <dgm:prSet presAssocID="{142384B9-82BB-4AAE-9B7A-837093EBCC13}" presName="parTrans" presStyleLbl="sibTrans2D1" presStyleIdx="9" presStyleCnt="11"/>
      <dgm:spPr/>
      <dgm:t>
        <a:bodyPr/>
        <a:lstStyle/>
        <a:p>
          <a:endParaRPr lang="en-US"/>
        </a:p>
      </dgm:t>
    </dgm:pt>
    <dgm:pt modelId="{0CA28A5A-78ED-4B54-8E27-FCEF6A44DA28}" type="pres">
      <dgm:prSet presAssocID="{142384B9-82BB-4AAE-9B7A-837093EBCC13}" presName="connectorText" presStyleLbl="sibTrans2D1" presStyleIdx="9" presStyleCnt="11"/>
      <dgm:spPr/>
      <dgm:t>
        <a:bodyPr/>
        <a:lstStyle/>
        <a:p>
          <a:endParaRPr lang="en-US"/>
        </a:p>
      </dgm:t>
    </dgm:pt>
    <dgm:pt modelId="{AC08D420-BFF9-4125-876C-D7BD06DA4F55}" type="pres">
      <dgm:prSet presAssocID="{E0C830F1-F05A-4FC0-B271-1582985EE724}" presName="node" presStyleLbl="node1" presStyleIdx="9" presStyleCnt="11">
        <dgm:presLayoutVars>
          <dgm:bulletEnabled val="1"/>
        </dgm:presLayoutVars>
      </dgm:prSet>
      <dgm:spPr/>
      <dgm:t>
        <a:bodyPr/>
        <a:lstStyle/>
        <a:p>
          <a:endParaRPr lang="en-US"/>
        </a:p>
      </dgm:t>
    </dgm:pt>
    <dgm:pt modelId="{9A5B8B04-A447-41FD-BC82-5AF791898EE9}" type="pres">
      <dgm:prSet presAssocID="{14B6872F-540D-48E3-96C3-0FC8A23CD435}" presName="parTrans" presStyleLbl="sibTrans2D1" presStyleIdx="10" presStyleCnt="11"/>
      <dgm:spPr/>
      <dgm:t>
        <a:bodyPr/>
        <a:lstStyle/>
        <a:p>
          <a:endParaRPr lang="en-US"/>
        </a:p>
      </dgm:t>
    </dgm:pt>
    <dgm:pt modelId="{14B4026E-0857-483B-86FC-B212C1ADB4FA}" type="pres">
      <dgm:prSet presAssocID="{14B6872F-540D-48E3-96C3-0FC8A23CD435}" presName="connectorText" presStyleLbl="sibTrans2D1" presStyleIdx="10" presStyleCnt="11"/>
      <dgm:spPr/>
      <dgm:t>
        <a:bodyPr/>
        <a:lstStyle/>
        <a:p>
          <a:endParaRPr lang="en-US"/>
        </a:p>
      </dgm:t>
    </dgm:pt>
    <dgm:pt modelId="{101CE12F-72CB-4A6A-A761-B903AB2D6F1C}" type="pres">
      <dgm:prSet presAssocID="{259FC028-7FE5-4B7B-8A63-012A41345A96}" presName="node" presStyleLbl="node1" presStyleIdx="10" presStyleCnt="11">
        <dgm:presLayoutVars>
          <dgm:bulletEnabled val="1"/>
        </dgm:presLayoutVars>
      </dgm:prSet>
      <dgm:spPr/>
      <dgm:t>
        <a:bodyPr/>
        <a:lstStyle/>
        <a:p>
          <a:endParaRPr lang="en-US"/>
        </a:p>
      </dgm:t>
    </dgm:pt>
  </dgm:ptLst>
  <dgm:cxnLst>
    <dgm:cxn modelId="{9D6FB45C-B845-4DF5-B877-2A8B61DE19F6}" srcId="{BAB8E4E7-070D-44E3-A6C5-7FD91B26ADB1}" destId="{3B78BCC9-908B-4803-965D-14C0E641EEDE}" srcOrd="4" destOrd="0" parTransId="{64AB56A0-B3FC-47EC-8C22-92C4ABAD323B}" sibTransId="{FC4274EE-13A1-458B-A288-0A8838261E39}"/>
    <dgm:cxn modelId="{3E2144C2-560F-4D61-A8E0-4F61E0819FAB}" type="presOf" srcId="{1D47871D-7EEC-4367-AD56-AA2B9AB8520D}" destId="{1DF42665-1A3F-4E53-AD86-46F916534298}" srcOrd="0" destOrd="0" presId="urn:microsoft.com/office/officeart/2005/8/layout/radial5"/>
    <dgm:cxn modelId="{616A671A-6188-4CCE-9ADD-19056D1621FA}" srcId="{BAB8E4E7-070D-44E3-A6C5-7FD91B26ADB1}" destId="{6288B465-6D9D-4DB3-A6CA-62ED8CCF006F}" srcOrd="3" destOrd="0" parTransId="{66FB2A4A-0142-4A27-951C-2AF6FCEDCC09}" sibTransId="{AC201B84-D71B-471F-B2C7-AB6D386D0945}"/>
    <dgm:cxn modelId="{1119140C-7C4C-478F-9F99-FB828AF83E2E}" type="presOf" srcId="{98740E3D-997B-4024-893B-ACD99531AA54}" destId="{CE59B4D4-A77E-4D8C-857E-31BD6714644D}" srcOrd="1" destOrd="0" presId="urn:microsoft.com/office/officeart/2005/8/layout/radial5"/>
    <dgm:cxn modelId="{2CF5EAE1-CCEF-4393-A736-C8213FF7501C}" type="presOf" srcId="{5811996D-3DBE-4ECF-9FF8-27CC26ABACEF}" destId="{99E53E33-0AD0-4829-A456-C5CAD4AB901A}" srcOrd="1" destOrd="0" presId="urn:microsoft.com/office/officeart/2005/8/layout/radial5"/>
    <dgm:cxn modelId="{6D1B2041-4A84-4918-AAC8-73982AFFB733}" type="presOf" srcId="{14B6872F-540D-48E3-96C3-0FC8A23CD435}" destId="{9A5B8B04-A447-41FD-BC82-5AF791898EE9}" srcOrd="0" destOrd="0" presId="urn:microsoft.com/office/officeart/2005/8/layout/radial5"/>
    <dgm:cxn modelId="{37D6CA82-5D56-499E-88AE-1D69170221B5}" type="presOf" srcId="{2F50BC08-ED92-4361-8448-FA4DBF3AEF68}" destId="{F358C9F0-21BE-410C-9574-C7A335F9A079}" srcOrd="0" destOrd="0" presId="urn:microsoft.com/office/officeart/2005/8/layout/radial5"/>
    <dgm:cxn modelId="{3555E00B-1107-4718-8589-27C1A8980CBF}" srcId="{BAB8E4E7-070D-44E3-A6C5-7FD91B26ADB1}" destId="{77FE3756-9E77-4CD1-BF15-F3288E626BFB}" srcOrd="0" destOrd="0" parTransId="{E9E28C10-A591-4AA9-B26E-A737085BF8AE}" sibTransId="{4C6DDBB0-D784-44E5-A85C-135217694503}"/>
    <dgm:cxn modelId="{63CA9125-2EB6-43B9-A459-1989A97A07A8}" type="presOf" srcId="{B350140B-3BAA-47C6-A887-2260A64810FA}" destId="{E839F8D8-8D54-4800-8909-F98EBE0973FD}" srcOrd="1" destOrd="0" presId="urn:microsoft.com/office/officeart/2005/8/layout/radial5"/>
    <dgm:cxn modelId="{1279E7F5-D319-4F1A-8EB9-BD48EE0CD2FF}" type="presOf" srcId="{E9E28C10-A591-4AA9-B26E-A737085BF8AE}" destId="{731D462C-EA24-43E0-B028-0D49E5415396}" srcOrd="1" destOrd="0" presId="urn:microsoft.com/office/officeart/2005/8/layout/radial5"/>
    <dgm:cxn modelId="{77B86291-CB24-42BB-BC8E-553EDB9E11F7}" type="presOf" srcId="{142384B9-82BB-4AAE-9B7A-837093EBCC13}" destId="{0CA28A5A-78ED-4B54-8E27-FCEF6A44DA28}" srcOrd="1" destOrd="0" presId="urn:microsoft.com/office/officeart/2005/8/layout/radial5"/>
    <dgm:cxn modelId="{6749E170-367E-49D6-BF31-BF681A082256}" type="presOf" srcId="{D03D3E97-081F-4F4F-9D6D-2047EE62AA1F}" destId="{D541EA33-57B7-4444-AFC8-BBA637E10BCF}" srcOrd="1" destOrd="0" presId="urn:microsoft.com/office/officeart/2005/8/layout/radial5"/>
    <dgm:cxn modelId="{8A4036E6-2D8D-43CB-A373-52474093D00C}" type="presOf" srcId="{64AB56A0-B3FC-47EC-8C22-92C4ABAD323B}" destId="{F5F4FC6D-6113-4528-9726-88ADB917A162}" srcOrd="1" destOrd="0" presId="urn:microsoft.com/office/officeart/2005/8/layout/radial5"/>
    <dgm:cxn modelId="{D9979A7B-BEE5-45A3-B596-30BD22811F4F}" srcId="{BAB8E4E7-070D-44E3-A6C5-7FD91B26ADB1}" destId="{259FC028-7FE5-4B7B-8A63-012A41345A96}" srcOrd="10" destOrd="0" parTransId="{14B6872F-540D-48E3-96C3-0FC8A23CD435}" sibTransId="{EBF24240-81D3-4905-9825-06C4427276E7}"/>
    <dgm:cxn modelId="{E7F5E3DE-CEC8-482C-8AA1-FEBE7751CD97}" type="presOf" srcId="{77FE3756-9E77-4CD1-BF15-F3288E626BFB}" destId="{DFDCE275-A449-4B8A-A26B-7663E03EE8AE}" srcOrd="0" destOrd="0" presId="urn:microsoft.com/office/officeart/2005/8/layout/radial5"/>
    <dgm:cxn modelId="{66DD8AB9-97E6-4B1D-937F-E9554DF9B612}" srcId="{BAB8E4E7-070D-44E3-A6C5-7FD91B26ADB1}" destId="{1BC62CE0-7B2D-439E-BC30-C3439E50C876}" srcOrd="7" destOrd="0" parTransId="{B350140B-3BAA-47C6-A887-2260A64810FA}" sibTransId="{DB774330-D0E1-45E3-A2F8-FAA35AD44E23}"/>
    <dgm:cxn modelId="{D341C251-26E5-44AF-9413-F97CF4CA0AC1}" srcId="{BAB8E4E7-070D-44E3-A6C5-7FD91B26ADB1}" destId="{AFAAB676-CE34-4914-8413-98620A919096}" srcOrd="5" destOrd="0" parTransId="{D03D3E97-081F-4F4F-9D6D-2047EE62AA1F}" sibTransId="{6418D442-EC0F-4102-8C27-671AEA50974B}"/>
    <dgm:cxn modelId="{C0C740A1-E0A4-4BE4-BE6D-681507FA9C88}" type="presOf" srcId="{66FB2A4A-0142-4A27-951C-2AF6FCEDCC09}" destId="{4F101645-B56A-435E-9BA5-F1D425CF0C0F}" srcOrd="1" destOrd="0" presId="urn:microsoft.com/office/officeart/2005/8/layout/radial5"/>
    <dgm:cxn modelId="{B2DB9E45-C4D3-4E4A-A47B-0413A24D86A8}" type="presOf" srcId="{BAB8E4E7-070D-44E3-A6C5-7FD91B26ADB1}" destId="{5CB42FE6-2418-420F-BE5D-D35186191880}" srcOrd="0" destOrd="0" presId="urn:microsoft.com/office/officeart/2005/8/layout/radial5"/>
    <dgm:cxn modelId="{6C8EBE23-9D66-4588-8AC4-59D35B97A1A0}" type="presOf" srcId="{E0C830F1-F05A-4FC0-B271-1582985EE724}" destId="{AC08D420-BFF9-4125-876C-D7BD06DA4F55}" srcOrd="0" destOrd="0" presId="urn:microsoft.com/office/officeart/2005/8/layout/radial5"/>
    <dgm:cxn modelId="{FEFBBCE2-B579-4FFB-B7F5-1A1047168727}" srcId="{72FE6EA9-B400-4E23-B056-080CC83E3113}" destId="{BAB8E4E7-070D-44E3-A6C5-7FD91B26ADB1}" srcOrd="0" destOrd="0" parTransId="{D7F275D2-66FC-45D8-861D-C22C4A5A05BF}" sibTransId="{C474A28A-4F40-4B0E-BBC7-CDA8CDCC8A4D}"/>
    <dgm:cxn modelId="{3BA051A5-6994-4C91-9E3D-396CADE4CF84}" type="presOf" srcId="{66A70B14-1ED2-4F23-A020-A9025C8103EF}" destId="{31E1FB9E-CE01-43DF-98E8-F6B22389109E}" srcOrd="0" destOrd="0" presId="urn:microsoft.com/office/officeart/2005/8/layout/radial5"/>
    <dgm:cxn modelId="{75B5A74F-196D-449D-B6A2-985AB6E17DC4}" type="presOf" srcId="{0AA319D6-43C5-4654-9C55-3DC2A114E37D}" destId="{99AE5A19-7150-4B66-9AED-42528A9F98C0}" srcOrd="0" destOrd="0" presId="urn:microsoft.com/office/officeart/2005/8/layout/radial5"/>
    <dgm:cxn modelId="{D8635070-582C-4333-A626-C6E40DA3F8F1}" srcId="{BAB8E4E7-070D-44E3-A6C5-7FD91B26ADB1}" destId="{1D47871D-7EEC-4367-AD56-AA2B9AB8520D}" srcOrd="8" destOrd="0" parTransId="{5811996D-3DBE-4ECF-9FF8-27CC26ABACEF}" sibTransId="{39FFB054-D927-4FEA-AAE8-D4C9742DEB2F}"/>
    <dgm:cxn modelId="{CD14B58D-305A-4E77-920B-C5DF4431FC79}" type="presOf" srcId="{1BC62CE0-7B2D-439E-BC30-C3439E50C876}" destId="{7118BEF6-E4C6-49F2-BD75-34C3890A0F5F}" srcOrd="0" destOrd="0" presId="urn:microsoft.com/office/officeart/2005/8/layout/radial5"/>
    <dgm:cxn modelId="{B58628E8-BEE0-48E7-9794-F4A478867887}" type="presOf" srcId="{B350140B-3BAA-47C6-A887-2260A64810FA}" destId="{A1BE88DB-B4F9-4D92-BCE3-2A90F383FFB7}" srcOrd="0" destOrd="0" presId="urn:microsoft.com/office/officeart/2005/8/layout/radial5"/>
    <dgm:cxn modelId="{B53E52B5-D6C7-4F2F-9750-13BFE0256F43}" type="presOf" srcId="{F9214948-85F2-45BD-8932-8CE4B00389A1}" destId="{795B159B-B9F5-4CC2-959A-364B8A4EDEBA}" srcOrd="1" destOrd="0" presId="urn:microsoft.com/office/officeart/2005/8/layout/radial5"/>
    <dgm:cxn modelId="{4190363C-F888-4B5F-9777-64DDEDC51333}" type="presOf" srcId="{259FC028-7FE5-4B7B-8A63-012A41345A96}" destId="{101CE12F-72CB-4A6A-A761-B903AB2D6F1C}" srcOrd="0" destOrd="0" presId="urn:microsoft.com/office/officeart/2005/8/layout/radial5"/>
    <dgm:cxn modelId="{E2344014-886C-45DF-A410-865942514D37}" type="presOf" srcId="{66FB2A4A-0142-4A27-951C-2AF6FCEDCC09}" destId="{8BEF893C-3400-4E25-9304-AA35BC3E5814}" srcOrd="0" destOrd="0" presId="urn:microsoft.com/office/officeart/2005/8/layout/radial5"/>
    <dgm:cxn modelId="{38DD695F-D9B6-4C17-BFD3-07FEB4A5311D}" type="presOf" srcId="{5811996D-3DBE-4ECF-9FF8-27CC26ABACEF}" destId="{4248A07F-D2F5-47BA-95CE-914CD5B6347B}" srcOrd="0" destOrd="0" presId="urn:microsoft.com/office/officeart/2005/8/layout/radial5"/>
    <dgm:cxn modelId="{9EBE8A71-7951-4F22-B94F-3DF8150202D9}" type="presOf" srcId="{14B6872F-540D-48E3-96C3-0FC8A23CD435}" destId="{14B4026E-0857-483B-86FC-B212C1ADB4FA}" srcOrd="1" destOrd="0" presId="urn:microsoft.com/office/officeart/2005/8/layout/radial5"/>
    <dgm:cxn modelId="{897351AE-0DD2-4B63-B9DF-762219A31B36}" srcId="{BAB8E4E7-070D-44E3-A6C5-7FD91B26ADB1}" destId="{E0C830F1-F05A-4FC0-B271-1582985EE724}" srcOrd="9" destOrd="0" parTransId="{142384B9-82BB-4AAE-9B7A-837093EBCC13}" sibTransId="{65EA12A3-B87C-4C37-B6F7-9E83B5046EEB}"/>
    <dgm:cxn modelId="{20E282B1-E51E-4DA4-8998-A0BC0E75C0A7}" type="presOf" srcId="{D03D3E97-081F-4F4F-9D6D-2047EE62AA1F}" destId="{D5332FFE-8455-46A0-BE30-369CBD730B83}" srcOrd="0" destOrd="0" presId="urn:microsoft.com/office/officeart/2005/8/layout/radial5"/>
    <dgm:cxn modelId="{DE5E2304-6FED-443F-98B4-FC40FF2323F0}" srcId="{BAB8E4E7-070D-44E3-A6C5-7FD91B26ADB1}" destId="{2F50BC08-ED92-4361-8448-FA4DBF3AEF68}" srcOrd="6" destOrd="0" parTransId="{98740E3D-997B-4024-893B-ACD99531AA54}" sibTransId="{2DAB9700-9B36-477E-BC32-BB878FDC24B1}"/>
    <dgm:cxn modelId="{325E37CF-8CD0-4CB3-B485-43CC493721AA}" type="presOf" srcId="{3B78BCC9-908B-4803-965D-14C0E641EEDE}" destId="{FF699EAC-59E7-4ADD-B95C-F9DAD7F95B38}" srcOrd="0" destOrd="0" presId="urn:microsoft.com/office/officeart/2005/8/layout/radial5"/>
    <dgm:cxn modelId="{B32B9200-A9E0-4730-B8D9-B177B1BEDFC9}" type="presOf" srcId="{F9214948-85F2-45BD-8932-8CE4B00389A1}" destId="{52CB12B8-AF75-4402-9591-DF739A57A349}" srcOrd="0" destOrd="0" presId="urn:microsoft.com/office/officeart/2005/8/layout/radial5"/>
    <dgm:cxn modelId="{A0051D85-F504-417A-B71F-1481B2CFFFD3}" type="presOf" srcId="{2586AAA4-67CB-4D7B-92A1-BEFD450CCDA2}" destId="{A28320B9-BD2F-4437-86F7-6ACF50663AA4}" srcOrd="0" destOrd="0" presId="urn:microsoft.com/office/officeart/2005/8/layout/radial5"/>
    <dgm:cxn modelId="{F3DDC3D4-B3AF-4096-884C-75DB4F030137}" type="presOf" srcId="{E9E28C10-A591-4AA9-B26E-A737085BF8AE}" destId="{99C7F618-B125-437D-BBCF-323A635CC1D1}" srcOrd="0" destOrd="0" presId="urn:microsoft.com/office/officeart/2005/8/layout/radial5"/>
    <dgm:cxn modelId="{F62ABC39-3745-4CDF-99E2-0358EFD5B576}" type="presOf" srcId="{98740E3D-997B-4024-893B-ACD99531AA54}" destId="{6C28B300-7070-40C5-9AF3-310663009C8C}" srcOrd="0" destOrd="0" presId="urn:microsoft.com/office/officeart/2005/8/layout/radial5"/>
    <dgm:cxn modelId="{720D083D-52FC-4575-867D-2831D48CF86E}" srcId="{BAB8E4E7-070D-44E3-A6C5-7FD91B26ADB1}" destId="{2586AAA4-67CB-4D7B-92A1-BEFD450CCDA2}" srcOrd="2" destOrd="0" parTransId="{F9214948-85F2-45BD-8932-8CE4B00389A1}" sibTransId="{30A80AAD-C73B-4743-917D-B5EED1859818}"/>
    <dgm:cxn modelId="{EBED9256-FE85-4F46-9287-61E41AA9BCA9}" type="presOf" srcId="{6288B465-6D9D-4DB3-A6CA-62ED8CCF006F}" destId="{311EC983-41B0-40C3-9F1B-9388DA745CCF}" srcOrd="0" destOrd="0" presId="urn:microsoft.com/office/officeart/2005/8/layout/radial5"/>
    <dgm:cxn modelId="{5869C4BF-E292-451D-8644-0CABB93C7C5D}" srcId="{BAB8E4E7-070D-44E3-A6C5-7FD91B26ADB1}" destId="{66A70B14-1ED2-4F23-A020-A9025C8103EF}" srcOrd="1" destOrd="0" parTransId="{0AA319D6-43C5-4654-9C55-3DC2A114E37D}" sibTransId="{9E8F0027-00F4-407A-AFFE-8B863F80E4EB}"/>
    <dgm:cxn modelId="{734959F0-7B6E-4588-8563-62E7A20B7D09}" type="presOf" srcId="{AFAAB676-CE34-4914-8413-98620A919096}" destId="{2D841F3A-FFAF-44C4-93B1-468FF5D1E19C}" srcOrd="0" destOrd="0" presId="urn:microsoft.com/office/officeart/2005/8/layout/radial5"/>
    <dgm:cxn modelId="{E43E917A-C00E-4A32-BEC1-788864BE4243}" type="presOf" srcId="{72FE6EA9-B400-4E23-B056-080CC83E3113}" destId="{0673155D-B65B-4AD0-9B29-A1C37D0E6FB9}" srcOrd="0" destOrd="0" presId="urn:microsoft.com/office/officeart/2005/8/layout/radial5"/>
    <dgm:cxn modelId="{21D61AEB-21EC-4B06-A9B5-B3BA17930709}" type="presOf" srcId="{0AA319D6-43C5-4654-9C55-3DC2A114E37D}" destId="{9E8A229A-2558-43A4-B145-14286C92640C}" srcOrd="1" destOrd="0" presId="urn:microsoft.com/office/officeart/2005/8/layout/radial5"/>
    <dgm:cxn modelId="{43B4F8AC-C631-4E5B-B27D-79F01FCD5435}" type="presOf" srcId="{64AB56A0-B3FC-47EC-8C22-92C4ABAD323B}" destId="{6324ED95-61B8-471E-8ACA-AB0AD706DB78}" srcOrd="0" destOrd="0" presId="urn:microsoft.com/office/officeart/2005/8/layout/radial5"/>
    <dgm:cxn modelId="{80A1B99F-A2A5-4402-AEA9-E39F700F93DB}" type="presOf" srcId="{142384B9-82BB-4AAE-9B7A-837093EBCC13}" destId="{0C23F4C0-664C-4C6C-83F3-868CF9CF3163}" srcOrd="0" destOrd="0" presId="urn:microsoft.com/office/officeart/2005/8/layout/radial5"/>
    <dgm:cxn modelId="{810F9862-23DB-415C-AE43-4352EDDB103A}" type="presParOf" srcId="{0673155D-B65B-4AD0-9B29-A1C37D0E6FB9}" destId="{5CB42FE6-2418-420F-BE5D-D35186191880}" srcOrd="0" destOrd="0" presId="urn:microsoft.com/office/officeart/2005/8/layout/radial5"/>
    <dgm:cxn modelId="{0C25DA01-5295-4F40-ACFB-44A649ED0303}" type="presParOf" srcId="{0673155D-B65B-4AD0-9B29-A1C37D0E6FB9}" destId="{99C7F618-B125-437D-BBCF-323A635CC1D1}" srcOrd="1" destOrd="0" presId="urn:microsoft.com/office/officeart/2005/8/layout/radial5"/>
    <dgm:cxn modelId="{F2D72478-15C6-4BA5-8898-E1E779936D40}" type="presParOf" srcId="{99C7F618-B125-437D-BBCF-323A635CC1D1}" destId="{731D462C-EA24-43E0-B028-0D49E5415396}" srcOrd="0" destOrd="0" presId="urn:microsoft.com/office/officeart/2005/8/layout/radial5"/>
    <dgm:cxn modelId="{DBA7F4C9-03AD-41EC-B592-C5CDC90C8202}" type="presParOf" srcId="{0673155D-B65B-4AD0-9B29-A1C37D0E6FB9}" destId="{DFDCE275-A449-4B8A-A26B-7663E03EE8AE}" srcOrd="2" destOrd="0" presId="urn:microsoft.com/office/officeart/2005/8/layout/radial5"/>
    <dgm:cxn modelId="{53B97F8A-07E1-4FC7-98A1-FF334548E884}" type="presParOf" srcId="{0673155D-B65B-4AD0-9B29-A1C37D0E6FB9}" destId="{99AE5A19-7150-4B66-9AED-42528A9F98C0}" srcOrd="3" destOrd="0" presId="urn:microsoft.com/office/officeart/2005/8/layout/radial5"/>
    <dgm:cxn modelId="{9D5D553A-235C-4230-8264-6C4A9AB63D4A}" type="presParOf" srcId="{99AE5A19-7150-4B66-9AED-42528A9F98C0}" destId="{9E8A229A-2558-43A4-B145-14286C92640C}" srcOrd="0" destOrd="0" presId="urn:microsoft.com/office/officeart/2005/8/layout/radial5"/>
    <dgm:cxn modelId="{CC6D80AC-CFBB-41D9-B1DB-834C0F18859E}" type="presParOf" srcId="{0673155D-B65B-4AD0-9B29-A1C37D0E6FB9}" destId="{31E1FB9E-CE01-43DF-98E8-F6B22389109E}" srcOrd="4" destOrd="0" presId="urn:microsoft.com/office/officeart/2005/8/layout/radial5"/>
    <dgm:cxn modelId="{0566D550-C137-4BC7-87AD-D602C78A3FDE}" type="presParOf" srcId="{0673155D-B65B-4AD0-9B29-A1C37D0E6FB9}" destId="{52CB12B8-AF75-4402-9591-DF739A57A349}" srcOrd="5" destOrd="0" presId="urn:microsoft.com/office/officeart/2005/8/layout/radial5"/>
    <dgm:cxn modelId="{17916B10-B733-4D73-8BF6-84DAD73BA43D}" type="presParOf" srcId="{52CB12B8-AF75-4402-9591-DF739A57A349}" destId="{795B159B-B9F5-4CC2-959A-364B8A4EDEBA}" srcOrd="0" destOrd="0" presId="urn:microsoft.com/office/officeart/2005/8/layout/radial5"/>
    <dgm:cxn modelId="{297BD4D0-5ED7-4E08-87A7-C8C3D34EACE0}" type="presParOf" srcId="{0673155D-B65B-4AD0-9B29-A1C37D0E6FB9}" destId="{A28320B9-BD2F-4437-86F7-6ACF50663AA4}" srcOrd="6" destOrd="0" presId="urn:microsoft.com/office/officeart/2005/8/layout/radial5"/>
    <dgm:cxn modelId="{CC30263B-7903-4576-894A-3CC21C0E188C}" type="presParOf" srcId="{0673155D-B65B-4AD0-9B29-A1C37D0E6FB9}" destId="{8BEF893C-3400-4E25-9304-AA35BC3E5814}" srcOrd="7" destOrd="0" presId="urn:microsoft.com/office/officeart/2005/8/layout/radial5"/>
    <dgm:cxn modelId="{D1703457-41B4-4FFC-9128-04A79938207C}" type="presParOf" srcId="{8BEF893C-3400-4E25-9304-AA35BC3E5814}" destId="{4F101645-B56A-435E-9BA5-F1D425CF0C0F}" srcOrd="0" destOrd="0" presId="urn:microsoft.com/office/officeart/2005/8/layout/radial5"/>
    <dgm:cxn modelId="{5D3C9E0A-2232-4FA2-975E-A86A1A5E6B4C}" type="presParOf" srcId="{0673155D-B65B-4AD0-9B29-A1C37D0E6FB9}" destId="{311EC983-41B0-40C3-9F1B-9388DA745CCF}" srcOrd="8" destOrd="0" presId="urn:microsoft.com/office/officeart/2005/8/layout/radial5"/>
    <dgm:cxn modelId="{50E94496-C9FB-4646-AD42-9FEF2AB5892E}" type="presParOf" srcId="{0673155D-B65B-4AD0-9B29-A1C37D0E6FB9}" destId="{6324ED95-61B8-471E-8ACA-AB0AD706DB78}" srcOrd="9" destOrd="0" presId="urn:microsoft.com/office/officeart/2005/8/layout/radial5"/>
    <dgm:cxn modelId="{283E479A-D424-4F82-AC9C-E9D838DF0906}" type="presParOf" srcId="{6324ED95-61B8-471E-8ACA-AB0AD706DB78}" destId="{F5F4FC6D-6113-4528-9726-88ADB917A162}" srcOrd="0" destOrd="0" presId="urn:microsoft.com/office/officeart/2005/8/layout/radial5"/>
    <dgm:cxn modelId="{3CE456EE-FAF1-4A0C-BD65-0F60E81A2542}" type="presParOf" srcId="{0673155D-B65B-4AD0-9B29-A1C37D0E6FB9}" destId="{FF699EAC-59E7-4ADD-B95C-F9DAD7F95B38}" srcOrd="10" destOrd="0" presId="urn:microsoft.com/office/officeart/2005/8/layout/radial5"/>
    <dgm:cxn modelId="{3537B950-F291-4BA6-99A5-D851FA6180B6}" type="presParOf" srcId="{0673155D-B65B-4AD0-9B29-A1C37D0E6FB9}" destId="{D5332FFE-8455-46A0-BE30-369CBD730B83}" srcOrd="11" destOrd="0" presId="urn:microsoft.com/office/officeart/2005/8/layout/radial5"/>
    <dgm:cxn modelId="{8421C36C-0687-4423-BC05-1E2780C53709}" type="presParOf" srcId="{D5332FFE-8455-46A0-BE30-369CBD730B83}" destId="{D541EA33-57B7-4444-AFC8-BBA637E10BCF}" srcOrd="0" destOrd="0" presId="urn:microsoft.com/office/officeart/2005/8/layout/radial5"/>
    <dgm:cxn modelId="{34BE031F-2805-426B-B857-50835E61B5B2}" type="presParOf" srcId="{0673155D-B65B-4AD0-9B29-A1C37D0E6FB9}" destId="{2D841F3A-FFAF-44C4-93B1-468FF5D1E19C}" srcOrd="12" destOrd="0" presId="urn:microsoft.com/office/officeart/2005/8/layout/radial5"/>
    <dgm:cxn modelId="{65182ADB-DF32-42E9-A5FC-4BB38D81DB12}" type="presParOf" srcId="{0673155D-B65B-4AD0-9B29-A1C37D0E6FB9}" destId="{6C28B300-7070-40C5-9AF3-310663009C8C}" srcOrd="13" destOrd="0" presId="urn:microsoft.com/office/officeart/2005/8/layout/radial5"/>
    <dgm:cxn modelId="{854F2CE4-1B59-4A1E-84C4-5203B0AF2DEE}" type="presParOf" srcId="{6C28B300-7070-40C5-9AF3-310663009C8C}" destId="{CE59B4D4-A77E-4D8C-857E-31BD6714644D}" srcOrd="0" destOrd="0" presId="urn:microsoft.com/office/officeart/2005/8/layout/radial5"/>
    <dgm:cxn modelId="{0791D099-2C22-4511-938C-087D21B89AE9}" type="presParOf" srcId="{0673155D-B65B-4AD0-9B29-A1C37D0E6FB9}" destId="{F358C9F0-21BE-410C-9574-C7A335F9A079}" srcOrd="14" destOrd="0" presId="urn:microsoft.com/office/officeart/2005/8/layout/radial5"/>
    <dgm:cxn modelId="{E3FFFA71-6E11-447C-BE1F-FB28AE335DD6}" type="presParOf" srcId="{0673155D-B65B-4AD0-9B29-A1C37D0E6FB9}" destId="{A1BE88DB-B4F9-4D92-BCE3-2A90F383FFB7}" srcOrd="15" destOrd="0" presId="urn:microsoft.com/office/officeart/2005/8/layout/radial5"/>
    <dgm:cxn modelId="{D76DD8E8-F62D-48B7-8CF0-42A158272B94}" type="presParOf" srcId="{A1BE88DB-B4F9-4D92-BCE3-2A90F383FFB7}" destId="{E839F8D8-8D54-4800-8909-F98EBE0973FD}" srcOrd="0" destOrd="0" presId="urn:microsoft.com/office/officeart/2005/8/layout/radial5"/>
    <dgm:cxn modelId="{E9361168-94F5-42CD-93B2-D1FBF904DEEF}" type="presParOf" srcId="{0673155D-B65B-4AD0-9B29-A1C37D0E6FB9}" destId="{7118BEF6-E4C6-49F2-BD75-34C3890A0F5F}" srcOrd="16" destOrd="0" presId="urn:microsoft.com/office/officeart/2005/8/layout/radial5"/>
    <dgm:cxn modelId="{49EB634B-0B35-456D-9581-2BD14D037761}" type="presParOf" srcId="{0673155D-B65B-4AD0-9B29-A1C37D0E6FB9}" destId="{4248A07F-D2F5-47BA-95CE-914CD5B6347B}" srcOrd="17" destOrd="0" presId="urn:microsoft.com/office/officeart/2005/8/layout/radial5"/>
    <dgm:cxn modelId="{0624E6C9-1B17-4675-8CC3-920A7A1DC38E}" type="presParOf" srcId="{4248A07F-D2F5-47BA-95CE-914CD5B6347B}" destId="{99E53E33-0AD0-4829-A456-C5CAD4AB901A}" srcOrd="0" destOrd="0" presId="urn:microsoft.com/office/officeart/2005/8/layout/radial5"/>
    <dgm:cxn modelId="{F3AD4851-7E5E-4BAD-B158-7B1A58487CEA}" type="presParOf" srcId="{0673155D-B65B-4AD0-9B29-A1C37D0E6FB9}" destId="{1DF42665-1A3F-4E53-AD86-46F916534298}" srcOrd="18" destOrd="0" presId="urn:microsoft.com/office/officeart/2005/8/layout/radial5"/>
    <dgm:cxn modelId="{71D185CA-8028-47E8-96A4-04F09BAC43AE}" type="presParOf" srcId="{0673155D-B65B-4AD0-9B29-A1C37D0E6FB9}" destId="{0C23F4C0-664C-4C6C-83F3-868CF9CF3163}" srcOrd="19" destOrd="0" presId="urn:microsoft.com/office/officeart/2005/8/layout/radial5"/>
    <dgm:cxn modelId="{809F778D-F350-42D4-8231-BAA01C9693F9}" type="presParOf" srcId="{0C23F4C0-664C-4C6C-83F3-868CF9CF3163}" destId="{0CA28A5A-78ED-4B54-8E27-FCEF6A44DA28}" srcOrd="0" destOrd="0" presId="urn:microsoft.com/office/officeart/2005/8/layout/radial5"/>
    <dgm:cxn modelId="{0EC66091-5133-4DB8-9E8A-4C15E142C396}" type="presParOf" srcId="{0673155D-B65B-4AD0-9B29-A1C37D0E6FB9}" destId="{AC08D420-BFF9-4125-876C-D7BD06DA4F55}" srcOrd="20" destOrd="0" presId="urn:microsoft.com/office/officeart/2005/8/layout/radial5"/>
    <dgm:cxn modelId="{97BCAC80-B7B1-48BC-A642-C3747F54B2D8}" type="presParOf" srcId="{0673155D-B65B-4AD0-9B29-A1C37D0E6FB9}" destId="{9A5B8B04-A447-41FD-BC82-5AF791898EE9}" srcOrd="21" destOrd="0" presId="urn:microsoft.com/office/officeart/2005/8/layout/radial5"/>
    <dgm:cxn modelId="{02F652DB-C0F3-4A24-853D-D792D8A2E42B}" type="presParOf" srcId="{9A5B8B04-A447-41FD-BC82-5AF791898EE9}" destId="{14B4026E-0857-483B-86FC-B212C1ADB4FA}" srcOrd="0" destOrd="0" presId="urn:microsoft.com/office/officeart/2005/8/layout/radial5"/>
    <dgm:cxn modelId="{93F5B6F1-2AFE-4959-BB63-BDED03FD560B}" type="presParOf" srcId="{0673155D-B65B-4AD0-9B29-A1C37D0E6FB9}" destId="{101CE12F-72CB-4A6A-A761-B903AB2D6F1C}" srcOrd="22"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B42FE6-2418-420F-BE5D-D35186191880}">
      <dsp:nvSpPr>
        <dsp:cNvPr id="0" name=""/>
        <dsp:cNvSpPr/>
      </dsp:nvSpPr>
      <dsp:spPr>
        <a:xfrm>
          <a:off x="3276597" y="2057399"/>
          <a:ext cx="1524004" cy="1385717"/>
        </a:xfrm>
        <a:prstGeom prst="ellipse">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smtClean="0">
              <a:effectLst>
                <a:outerShdw blurRad="38100" dist="38100" dir="2700000" algn="tl">
                  <a:srgbClr val="000000">
                    <a:alpha val="43137"/>
                  </a:srgbClr>
                </a:outerShdw>
              </a:effectLst>
            </a:rPr>
            <a:t>On Point for College</a:t>
          </a:r>
          <a:endParaRPr lang="en-US" sz="1800" b="1" kern="1200" dirty="0">
            <a:effectLst>
              <a:outerShdw blurRad="38100" dist="38100" dir="2700000" algn="tl">
                <a:srgbClr val="000000">
                  <a:alpha val="43137"/>
                </a:srgbClr>
              </a:outerShdw>
            </a:effectLst>
          </a:endParaRPr>
        </a:p>
      </dsp:txBody>
      <dsp:txXfrm>
        <a:off x="3499782" y="2260333"/>
        <a:ext cx="1077634" cy="979849"/>
      </dsp:txXfrm>
    </dsp:sp>
    <dsp:sp modelId="{99C7F618-B125-437D-BBCF-323A635CC1D1}">
      <dsp:nvSpPr>
        <dsp:cNvPr id="0" name=""/>
        <dsp:cNvSpPr/>
      </dsp:nvSpPr>
      <dsp:spPr>
        <a:xfrm rot="16200000">
          <a:off x="3768314" y="1422140"/>
          <a:ext cx="540571" cy="281170"/>
        </a:xfrm>
        <a:prstGeom prst="rightArrow">
          <a:avLst>
            <a:gd name="adj1" fmla="val 60000"/>
            <a:gd name="adj2" fmla="val 50000"/>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a:off x="3810490" y="1520550"/>
        <a:ext cx="456220" cy="168702"/>
      </dsp:txXfrm>
    </dsp:sp>
    <dsp:sp modelId="{DFDCE275-A449-4B8A-A26B-7663E03EE8AE}">
      <dsp:nvSpPr>
        <dsp:cNvPr id="0" name=""/>
        <dsp:cNvSpPr/>
      </dsp:nvSpPr>
      <dsp:spPr>
        <a:xfrm>
          <a:off x="3521741" y="3736"/>
          <a:ext cx="1033716" cy="1033716"/>
        </a:xfrm>
        <a:prstGeom prst="ellipse">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dirty="0" smtClean="0"/>
            <a:t>Social Media Post Spotlighting Successes</a:t>
          </a:r>
          <a:endParaRPr lang="en-US" sz="800" kern="1200" dirty="0"/>
        </a:p>
      </dsp:txBody>
      <dsp:txXfrm>
        <a:off x="3673125" y="155120"/>
        <a:ext cx="730948" cy="730948"/>
      </dsp:txXfrm>
    </dsp:sp>
    <dsp:sp modelId="{99AE5A19-7150-4B66-9AED-42528A9F98C0}">
      <dsp:nvSpPr>
        <dsp:cNvPr id="0" name=""/>
        <dsp:cNvSpPr/>
      </dsp:nvSpPr>
      <dsp:spPr>
        <a:xfrm rot="18163636">
          <a:off x="4420254" y="1602755"/>
          <a:ext cx="530905" cy="281170"/>
        </a:xfrm>
        <a:prstGeom prst="rightArrow">
          <a:avLst>
            <a:gd name="adj1" fmla="val 60000"/>
            <a:gd name="adj2" fmla="val 50000"/>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a:off x="4439628" y="1694469"/>
        <a:ext cx="446554" cy="168702"/>
      </dsp:txXfrm>
    </dsp:sp>
    <dsp:sp modelId="{31E1FB9E-CE01-43DF-98E8-F6B22389109E}">
      <dsp:nvSpPr>
        <dsp:cNvPr id="0" name=""/>
        <dsp:cNvSpPr/>
      </dsp:nvSpPr>
      <dsp:spPr>
        <a:xfrm>
          <a:off x="4727188" y="357687"/>
          <a:ext cx="1033716" cy="1033716"/>
        </a:xfrm>
        <a:prstGeom prst="ellipse">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dirty="0" smtClean="0"/>
            <a:t>Administrative </a:t>
          </a:r>
          <a:r>
            <a:rPr lang="en-US" sz="800" kern="1200" dirty="0" smtClean="0"/>
            <a:t>Email Communication</a:t>
          </a:r>
          <a:endParaRPr lang="en-US" sz="800" kern="1200" dirty="0"/>
        </a:p>
      </dsp:txBody>
      <dsp:txXfrm>
        <a:off x="4878572" y="509071"/>
        <a:ext cx="730948" cy="730948"/>
      </dsp:txXfrm>
    </dsp:sp>
    <dsp:sp modelId="{52CB12B8-AF75-4402-9591-DF739A57A349}">
      <dsp:nvSpPr>
        <dsp:cNvPr id="0" name=""/>
        <dsp:cNvSpPr/>
      </dsp:nvSpPr>
      <dsp:spPr>
        <a:xfrm rot="20127273">
          <a:off x="4889406" y="2104431"/>
          <a:ext cx="511035" cy="281170"/>
        </a:xfrm>
        <a:prstGeom prst="rightArrow">
          <a:avLst>
            <a:gd name="adj1" fmla="val 60000"/>
            <a:gd name="adj2" fmla="val 50000"/>
          </a:avLst>
        </a:prstGeom>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w="9525" cap="flat" cmpd="sng" algn="ctr">
          <a:solidFill>
            <a:schemeClr val="accent4">
              <a:shade val="95000"/>
              <a:satMod val="105000"/>
            </a:schemeClr>
          </a:solidFill>
          <a:prstDash val="solid"/>
        </a:ln>
        <a:effectLst>
          <a:outerShdw blurRad="40000" dist="23000" dir="5400000" rotWithShape="0">
            <a:srgbClr val="000000">
              <a:alpha val="35000"/>
            </a:srgbClr>
          </a:outerShdw>
        </a:effectLst>
      </dsp:spPr>
      <dsp:style>
        <a:lnRef idx="1">
          <a:schemeClr val="accent4"/>
        </a:lnRef>
        <a:fillRef idx="3">
          <a:schemeClr val="accent4"/>
        </a:fillRef>
        <a:effectRef idx="2">
          <a:schemeClr val="accent4"/>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a:off x="4893217" y="2178185"/>
        <a:ext cx="426684" cy="168702"/>
      </dsp:txXfrm>
    </dsp:sp>
    <dsp:sp modelId="{A28320B9-BD2F-4437-86F7-6ACF50663AA4}">
      <dsp:nvSpPr>
        <dsp:cNvPr id="0" name=""/>
        <dsp:cNvSpPr/>
      </dsp:nvSpPr>
      <dsp:spPr>
        <a:xfrm>
          <a:off x="5549915" y="1307164"/>
          <a:ext cx="1033716" cy="1033716"/>
        </a:xfrm>
        <a:prstGeom prst="ellipse">
          <a:avLst/>
        </a:prstGeom>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w="9525" cap="flat" cmpd="sng" algn="ctr">
          <a:solidFill>
            <a:schemeClr val="accent4">
              <a:shade val="95000"/>
              <a:satMod val="105000"/>
            </a:schemeClr>
          </a:solidFill>
          <a:prstDash val="solid"/>
        </a:ln>
        <a:effectLst>
          <a:outerShdw blurRad="40000" dist="23000" dir="5400000" rotWithShape="0">
            <a:srgbClr val="000000">
              <a:alpha val="35000"/>
            </a:srgbClr>
          </a:outerShdw>
        </a:effectLst>
      </dsp:spPr>
      <dsp:style>
        <a:lnRef idx="1">
          <a:schemeClr val="accent4"/>
        </a:lnRef>
        <a:fillRef idx="3">
          <a:schemeClr val="accent4"/>
        </a:fillRef>
        <a:effectRef idx="2">
          <a:schemeClr val="accent4"/>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dirty="0" smtClean="0"/>
            <a:t>Post Program Survey</a:t>
          </a:r>
          <a:endParaRPr lang="en-US" sz="800" kern="1200" dirty="0"/>
        </a:p>
      </dsp:txBody>
      <dsp:txXfrm>
        <a:off x="5701299" y="1458548"/>
        <a:ext cx="730948" cy="730948"/>
      </dsp:txXfrm>
    </dsp:sp>
    <dsp:sp modelId="{8BEF893C-3400-4E25-9304-AA35BC3E5814}">
      <dsp:nvSpPr>
        <dsp:cNvPr id="0" name=""/>
        <dsp:cNvSpPr/>
      </dsp:nvSpPr>
      <dsp:spPr>
        <a:xfrm rot="490909">
          <a:off x="4996080" y="2783626"/>
          <a:ext cx="504780" cy="281170"/>
        </a:xfrm>
        <a:prstGeom prst="rightArrow">
          <a:avLst>
            <a:gd name="adj1" fmla="val 60000"/>
            <a:gd name="adj2" fmla="val 5000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a:off x="4996509" y="2833858"/>
        <a:ext cx="420429" cy="168702"/>
      </dsp:txXfrm>
    </dsp:sp>
    <dsp:sp modelId="{311EC983-41B0-40C3-9F1B-9388DA745CCF}">
      <dsp:nvSpPr>
        <dsp:cNvPr id="0" name=""/>
        <dsp:cNvSpPr/>
      </dsp:nvSpPr>
      <dsp:spPr>
        <a:xfrm>
          <a:off x="5728710" y="2550714"/>
          <a:ext cx="1033716" cy="1033716"/>
        </a:xfrm>
        <a:prstGeom prst="ellipse">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dirty="0" smtClean="0"/>
            <a:t>Employer Host Site Visit</a:t>
          </a:r>
          <a:endParaRPr lang="en-US" sz="800" kern="1200" dirty="0"/>
        </a:p>
      </dsp:txBody>
      <dsp:txXfrm>
        <a:off x="5880094" y="2702098"/>
        <a:ext cx="730948" cy="730948"/>
      </dsp:txXfrm>
    </dsp:sp>
    <dsp:sp modelId="{6324ED95-61B8-471E-8ACA-AB0AD706DB78}">
      <dsp:nvSpPr>
        <dsp:cNvPr id="0" name=""/>
        <dsp:cNvSpPr/>
      </dsp:nvSpPr>
      <dsp:spPr>
        <a:xfrm rot="2454545">
          <a:off x="4690031" y="3399837"/>
          <a:ext cx="520933" cy="281170"/>
        </a:xfrm>
        <a:prstGeom prst="rightArrow">
          <a:avLst>
            <a:gd name="adj1" fmla="val 60000"/>
            <a:gd name="adj2" fmla="val 50000"/>
          </a:avLst>
        </a:prstGeom>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w="9525" cap="flat" cmpd="sng" algn="ctr">
          <a:solidFill>
            <a:schemeClr val="accent6">
              <a:shade val="95000"/>
              <a:satMod val="105000"/>
            </a:schemeClr>
          </a:solidFill>
          <a:prstDash val="solid"/>
        </a:ln>
        <a:effectLst>
          <a:outerShdw blurRad="40000" dist="23000" dir="5400000" rotWithShape="0">
            <a:srgbClr val="000000">
              <a:alpha val="35000"/>
            </a:srgbClr>
          </a:outerShdw>
        </a:effectLst>
      </dsp:spPr>
      <dsp:style>
        <a:lnRef idx="1">
          <a:schemeClr val="accent6"/>
        </a:lnRef>
        <a:fillRef idx="3">
          <a:schemeClr val="accent6"/>
        </a:fillRef>
        <a:effectRef idx="2">
          <a:schemeClr val="accent6"/>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a:off x="4700332" y="3428452"/>
        <a:ext cx="436582" cy="168702"/>
      </dsp:txXfrm>
    </dsp:sp>
    <dsp:sp modelId="{FF699EAC-59E7-4ADD-B95C-F9DAD7F95B38}">
      <dsp:nvSpPr>
        <dsp:cNvPr id="0" name=""/>
        <dsp:cNvSpPr/>
      </dsp:nvSpPr>
      <dsp:spPr>
        <a:xfrm>
          <a:off x="5206809" y="3693519"/>
          <a:ext cx="1033716" cy="1033716"/>
        </a:xfrm>
        <a:prstGeom prst="ellipse">
          <a:avLst/>
        </a:prstGeom>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w="9525" cap="flat" cmpd="sng" algn="ctr">
          <a:solidFill>
            <a:schemeClr val="accent6">
              <a:shade val="95000"/>
              <a:satMod val="105000"/>
            </a:schemeClr>
          </a:solidFill>
          <a:prstDash val="solid"/>
        </a:ln>
        <a:effectLst>
          <a:outerShdw blurRad="40000" dist="23000" dir="5400000" rotWithShape="0">
            <a:srgbClr val="000000">
              <a:alpha val="35000"/>
            </a:srgbClr>
          </a:outerShdw>
        </a:effectLst>
      </dsp:spPr>
      <dsp:style>
        <a:lnRef idx="1">
          <a:schemeClr val="accent6"/>
        </a:lnRef>
        <a:fillRef idx="3">
          <a:schemeClr val="accent6"/>
        </a:fillRef>
        <a:effectRef idx="2">
          <a:schemeClr val="accent6"/>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dirty="0" smtClean="0"/>
            <a:t>Funding Partner Bi-weekly Meetings</a:t>
          </a:r>
          <a:endParaRPr lang="en-US" sz="800" kern="1200" dirty="0"/>
        </a:p>
      </dsp:txBody>
      <dsp:txXfrm>
        <a:off x="5358193" y="3844903"/>
        <a:ext cx="730948" cy="730948"/>
      </dsp:txXfrm>
    </dsp:sp>
    <dsp:sp modelId="{D5332FFE-8455-46A0-BE30-369CBD730B83}">
      <dsp:nvSpPr>
        <dsp:cNvPr id="0" name=""/>
        <dsp:cNvSpPr/>
      </dsp:nvSpPr>
      <dsp:spPr>
        <a:xfrm rot="4418182">
          <a:off x="4104854" y="3751481"/>
          <a:ext cx="538020" cy="281170"/>
        </a:xfrm>
        <a:prstGeom prst="rightArrow">
          <a:avLst>
            <a:gd name="adj1" fmla="val 60000"/>
            <a:gd name="adj2" fmla="val 50000"/>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a:off x="4135147" y="3767248"/>
        <a:ext cx="453669" cy="168702"/>
      </dsp:txXfrm>
    </dsp:sp>
    <dsp:sp modelId="{2D841F3A-FFAF-44C4-93B1-468FF5D1E19C}">
      <dsp:nvSpPr>
        <dsp:cNvPr id="0" name=""/>
        <dsp:cNvSpPr/>
      </dsp:nvSpPr>
      <dsp:spPr>
        <a:xfrm>
          <a:off x="4149910" y="4372746"/>
          <a:ext cx="1033716" cy="1033716"/>
        </a:xfrm>
        <a:prstGeom prst="ellipse">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dirty="0" smtClean="0"/>
            <a:t>Cook-out Celebration @ Summer End</a:t>
          </a:r>
          <a:endParaRPr lang="en-US" sz="800" kern="1200" dirty="0"/>
        </a:p>
      </dsp:txBody>
      <dsp:txXfrm>
        <a:off x="4301294" y="4524130"/>
        <a:ext cx="730948" cy="730948"/>
      </dsp:txXfrm>
    </dsp:sp>
    <dsp:sp modelId="{6C28B300-7070-40C5-9AF3-310663009C8C}">
      <dsp:nvSpPr>
        <dsp:cNvPr id="0" name=""/>
        <dsp:cNvSpPr/>
      </dsp:nvSpPr>
      <dsp:spPr>
        <a:xfrm rot="6381818">
          <a:off x="3434324" y="3751481"/>
          <a:ext cx="538020" cy="281170"/>
        </a:xfrm>
        <a:prstGeom prst="rightArrow">
          <a:avLst>
            <a:gd name="adj1" fmla="val 60000"/>
            <a:gd name="adj2" fmla="val 50000"/>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rot="10800000">
        <a:off x="3488382" y="3767248"/>
        <a:ext cx="453669" cy="168702"/>
      </dsp:txXfrm>
    </dsp:sp>
    <dsp:sp modelId="{F358C9F0-21BE-410C-9574-C7A335F9A079}">
      <dsp:nvSpPr>
        <dsp:cNvPr id="0" name=""/>
        <dsp:cNvSpPr/>
      </dsp:nvSpPr>
      <dsp:spPr>
        <a:xfrm>
          <a:off x="2893572" y="4372746"/>
          <a:ext cx="1033716" cy="1033716"/>
        </a:xfrm>
        <a:prstGeom prst="ellipse">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dirty="0" smtClean="0"/>
            <a:t>Thank you letter from Executive Director</a:t>
          </a:r>
          <a:endParaRPr lang="en-US" sz="800" kern="1200" dirty="0"/>
        </a:p>
      </dsp:txBody>
      <dsp:txXfrm>
        <a:off x="3044956" y="4524130"/>
        <a:ext cx="730948" cy="730948"/>
      </dsp:txXfrm>
    </dsp:sp>
    <dsp:sp modelId="{A1BE88DB-B4F9-4D92-BCE3-2A90F383FFB7}">
      <dsp:nvSpPr>
        <dsp:cNvPr id="0" name=""/>
        <dsp:cNvSpPr/>
      </dsp:nvSpPr>
      <dsp:spPr>
        <a:xfrm rot="8345455">
          <a:off x="2866234" y="3399837"/>
          <a:ext cx="520933" cy="281170"/>
        </a:xfrm>
        <a:prstGeom prst="rightArrow">
          <a:avLst>
            <a:gd name="adj1" fmla="val 60000"/>
            <a:gd name="adj2" fmla="val 50000"/>
          </a:avLst>
        </a:prstGeom>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w="9525" cap="flat" cmpd="sng" algn="ctr">
          <a:solidFill>
            <a:schemeClr val="accent4">
              <a:shade val="95000"/>
              <a:satMod val="105000"/>
            </a:schemeClr>
          </a:solidFill>
          <a:prstDash val="solid"/>
        </a:ln>
        <a:effectLst>
          <a:outerShdw blurRad="40000" dist="23000" dir="5400000" rotWithShape="0">
            <a:srgbClr val="000000">
              <a:alpha val="35000"/>
            </a:srgbClr>
          </a:outerShdw>
        </a:effectLst>
      </dsp:spPr>
      <dsp:style>
        <a:lnRef idx="1">
          <a:schemeClr val="accent4"/>
        </a:lnRef>
        <a:fillRef idx="3">
          <a:schemeClr val="accent4"/>
        </a:fillRef>
        <a:effectRef idx="2">
          <a:schemeClr val="accent4"/>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rot="10800000">
        <a:off x="2940284" y="3428452"/>
        <a:ext cx="436582" cy="168702"/>
      </dsp:txXfrm>
    </dsp:sp>
    <dsp:sp modelId="{7118BEF6-E4C6-49F2-BD75-34C3890A0F5F}">
      <dsp:nvSpPr>
        <dsp:cNvPr id="0" name=""/>
        <dsp:cNvSpPr/>
      </dsp:nvSpPr>
      <dsp:spPr>
        <a:xfrm>
          <a:off x="1836674" y="3693519"/>
          <a:ext cx="1033716" cy="1033716"/>
        </a:xfrm>
        <a:prstGeom prst="ellipse">
          <a:avLst/>
        </a:prstGeom>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w="9525" cap="flat" cmpd="sng" algn="ctr">
          <a:solidFill>
            <a:schemeClr val="accent4">
              <a:shade val="95000"/>
              <a:satMod val="105000"/>
            </a:schemeClr>
          </a:solidFill>
          <a:prstDash val="solid"/>
        </a:ln>
        <a:effectLst>
          <a:outerShdw blurRad="40000" dist="23000" dir="5400000" rotWithShape="0">
            <a:srgbClr val="000000">
              <a:alpha val="35000"/>
            </a:srgbClr>
          </a:outerShdw>
        </a:effectLst>
      </dsp:spPr>
      <dsp:style>
        <a:lnRef idx="1">
          <a:schemeClr val="accent4"/>
        </a:lnRef>
        <a:fillRef idx="3">
          <a:schemeClr val="accent4"/>
        </a:fillRef>
        <a:effectRef idx="2">
          <a:schemeClr val="accent4"/>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dirty="0" smtClean="0"/>
            <a:t>Add new employers and contacts to newsletter, etc. </a:t>
          </a:r>
          <a:endParaRPr lang="en-US" sz="800" kern="1200" dirty="0"/>
        </a:p>
      </dsp:txBody>
      <dsp:txXfrm>
        <a:off x="1988058" y="3844903"/>
        <a:ext cx="730948" cy="730948"/>
      </dsp:txXfrm>
    </dsp:sp>
    <dsp:sp modelId="{4248A07F-D2F5-47BA-95CE-914CD5B6347B}">
      <dsp:nvSpPr>
        <dsp:cNvPr id="0" name=""/>
        <dsp:cNvSpPr/>
      </dsp:nvSpPr>
      <dsp:spPr>
        <a:xfrm rot="10309091">
          <a:off x="2576339" y="2783626"/>
          <a:ext cx="504780" cy="281170"/>
        </a:xfrm>
        <a:prstGeom prst="rightArrow">
          <a:avLst>
            <a:gd name="adj1" fmla="val 60000"/>
            <a:gd name="adj2" fmla="val 5000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rot="10800000">
        <a:off x="2660261" y="2833858"/>
        <a:ext cx="420429" cy="168702"/>
      </dsp:txXfrm>
    </dsp:sp>
    <dsp:sp modelId="{1DF42665-1A3F-4E53-AD86-46F916534298}">
      <dsp:nvSpPr>
        <dsp:cNvPr id="0" name=""/>
        <dsp:cNvSpPr/>
      </dsp:nvSpPr>
      <dsp:spPr>
        <a:xfrm>
          <a:off x="1314772" y="2550714"/>
          <a:ext cx="1033716" cy="1033716"/>
        </a:xfrm>
        <a:prstGeom prst="ellipse">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dirty="0" smtClean="0"/>
            <a:t>Add to Career Services Advisory Council</a:t>
          </a:r>
          <a:endParaRPr lang="en-US" sz="800" kern="1200" dirty="0"/>
        </a:p>
      </dsp:txBody>
      <dsp:txXfrm>
        <a:off x="1466156" y="2702098"/>
        <a:ext cx="730948" cy="730948"/>
      </dsp:txXfrm>
    </dsp:sp>
    <dsp:sp modelId="{0C23F4C0-664C-4C6C-83F3-868CF9CF3163}">
      <dsp:nvSpPr>
        <dsp:cNvPr id="0" name=""/>
        <dsp:cNvSpPr/>
      </dsp:nvSpPr>
      <dsp:spPr>
        <a:xfrm rot="12272727">
          <a:off x="2676757" y="2104431"/>
          <a:ext cx="511035" cy="281170"/>
        </a:xfrm>
        <a:prstGeom prst="rightArrow">
          <a:avLst>
            <a:gd name="adj1" fmla="val 60000"/>
            <a:gd name="adj2" fmla="val 50000"/>
          </a:avLst>
        </a:prstGeom>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w="9525" cap="flat" cmpd="sng" algn="ctr">
          <a:solidFill>
            <a:schemeClr val="accent6">
              <a:shade val="95000"/>
              <a:satMod val="105000"/>
            </a:schemeClr>
          </a:solidFill>
          <a:prstDash val="solid"/>
        </a:ln>
        <a:effectLst>
          <a:outerShdw blurRad="40000" dist="23000" dir="5400000" rotWithShape="0">
            <a:srgbClr val="000000">
              <a:alpha val="35000"/>
            </a:srgbClr>
          </a:outerShdw>
        </a:effectLst>
      </dsp:spPr>
      <dsp:style>
        <a:lnRef idx="1">
          <a:schemeClr val="accent6"/>
        </a:lnRef>
        <a:fillRef idx="3">
          <a:schemeClr val="accent6"/>
        </a:fillRef>
        <a:effectRef idx="2">
          <a:schemeClr val="accent6"/>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rot="10800000">
        <a:off x="2757297" y="2178185"/>
        <a:ext cx="426684" cy="168702"/>
      </dsp:txXfrm>
    </dsp:sp>
    <dsp:sp modelId="{AC08D420-BFF9-4125-876C-D7BD06DA4F55}">
      <dsp:nvSpPr>
        <dsp:cNvPr id="0" name=""/>
        <dsp:cNvSpPr/>
      </dsp:nvSpPr>
      <dsp:spPr>
        <a:xfrm>
          <a:off x="1493568" y="1307164"/>
          <a:ext cx="1033716" cy="1033716"/>
        </a:xfrm>
        <a:prstGeom prst="ellipse">
          <a:avLst/>
        </a:prstGeom>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w="9525" cap="flat" cmpd="sng" algn="ctr">
          <a:solidFill>
            <a:schemeClr val="accent6">
              <a:shade val="95000"/>
              <a:satMod val="105000"/>
            </a:schemeClr>
          </a:solidFill>
          <a:prstDash val="solid"/>
        </a:ln>
        <a:effectLst>
          <a:outerShdw blurRad="40000" dist="23000" dir="5400000" rotWithShape="0">
            <a:srgbClr val="000000">
              <a:alpha val="35000"/>
            </a:srgbClr>
          </a:outerShdw>
        </a:effectLst>
      </dsp:spPr>
      <dsp:style>
        <a:lnRef idx="1">
          <a:schemeClr val="accent6"/>
        </a:lnRef>
        <a:fillRef idx="3">
          <a:schemeClr val="accent6"/>
        </a:fillRef>
        <a:effectRef idx="2">
          <a:schemeClr val="accent6"/>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dirty="0" smtClean="0"/>
            <a:t>Provide volunteer and event support opportunities</a:t>
          </a:r>
          <a:endParaRPr lang="en-US" sz="800" kern="1200" dirty="0"/>
        </a:p>
      </dsp:txBody>
      <dsp:txXfrm>
        <a:off x="1644952" y="1458548"/>
        <a:ext cx="730948" cy="730948"/>
      </dsp:txXfrm>
    </dsp:sp>
    <dsp:sp modelId="{9A5B8B04-A447-41FD-BC82-5AF791898EE9}">
      <dsp:nvSpPr>
        <dsp:cNvPr id="0" name=""/>
        <dsp:cNvSpPr/>
      </dsp:nvSpPr>
      <dsp:spPr>
        <a:xfrm rot="14236364">
          <a:off x="3126040" y="1602755"/>
          <a:ext cx="530905" cy="281170"/>
        </a:xfrm>
        <a:prstGeom prst="rightArrow">
          <a:avLst>
            <a:gd name="adj1" fmla="val 60000"/>
            <a:gd name="adj2" fmla="val 50000"/>
          </a:avLst>
        </a:prstGeom>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w="9525" cap="flat" cmpd="sng" algn="ctr">
          <a:solidFill>
            <a:schemeClr val="accent4">
              <a:shade val="95000"/>
              <a:satMod val="105000"/>
            </a:schemeClr>
          </a:solidFill>
          <a:prstDash val="solid"/>
        </a:ln>
        <a:effectLst>
          <a:outerShdw blurRad="40000" dist="23000" dir="5400000" rotWithShape="0">
            <a:srgbClr val="000000">
              <a:alpha val="35000"/>
            </a:srgbClr>
          </a:outerShdw>
        </a:effectLst>
      </dsp:spPr>
      <dsp:style>
        <a:lnRef idx="1">
          <a:schemeClr val="accent4"/>
        </a:lnRef>
        <a:fillRef idx="3">
          <a:schemeClr val="accent4"/>
        </a:fillRef>
        <a:effectRef idx="2">
          <a:schemeClr val="accent4"/>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rot="10800000">
        <a:off x="3191017" y="1694469"/>
        <a:ext cx="446554" cy="168702"/>
      </dsp:txXfrm>
    </dsp:sp>
    <dsp:sp modelId="{101CE12F-72CB-4A6A-A761-B903AB2D6F1C}">
      <dsp:nvSpPr>
        <dsp:cNvPr id="0" name=""/>
        <dsp:cNvSpPr/>
      </dsp:nvSpPr>
      <dsp:spPr>
        <a:xfrm>
          <a:off x="2316294" y="357687"/>
          <a:ext cx="1033716" cy="1033716"/>
        </a:xfrm>
        <a:prstGeom prst="ellipse">
          <a:avLst/>
        </a:prstGeom>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w="9525" cap="flat" cmpd="sng" algn="ctr">
          <a:solidFill>
            <a:schemeClr val="accent4">
              <a:shade val="95000"/>
              <a:satMod val="105000"/>
            </a:schemeClr>
          </a:solidFill>
          <a:prstDash val="solid"/>
        </a:ln>
        <a:effectLst>
          <a:outerShdw blurRad="40000" dist="23000" dir="5400000" rotWithShape="0">
            <a:srgbClr val="000000">
              <a:alpha val="35000"/>
            </a:srgbClr>
          </a:outerShdw>
        </a:effectLst>
      </dsp:spPr>
      <dsp:style>
        <a:lnRef idx="1">
          <a:schemeClr val="accent4"/>
        </a:lnRef>
        <a:fillRef idx="3">
          <a:schemeClr val="accent4"/>
        </a:fillRef>
        <a:effectRef idx="2">
          <a:schemeClr val="accent4"/>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dirty="0" smtClean="0"/>
            <a:t>(1) Emails </a:t>
          </a:r>
          <a:r>
            <a:rPr lang="en-US" sz="800" kern="1200" dirty="0" smtClean="0"/>
            <a:t>with  Program Information</a:t>
          </a:r>
          <a:endParaRPr lang="en-US" sz="800" kern="1200" dirty="0"/>
        </a:p>
      </dsp:txBody>
      <dsp:txXfrm>
        <a:off x="2467678" y="509071"/>
        <a:ext cx="730948" cy="730948"/>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39452FD-92BE-4687-BC73-2D85E6AB381D}" type="datetimeFigureOut">
              <a:rPr lang="en-US" smtClean="0"/>
              <a:t>9/24/2018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DF0926-CA45-4369-A128-083C22288AD4}" type="slidenum">
              <a:rPr lang="en-US" smtClean="0"/>
              <a:t>‹#›</a:t>
            </a:fld>
            <a:endParaRPr lang="en-US" dirty="0"/>
          </a:p>
        </p:txBody>
      </p:sp>
    </p:spTree>
    <p:extLst>
      <p:ext uri="{BB962C8B-B14F-4D97-AF65-F5344CB8AC3E}">
        <p14:creationId xmlns:p14="http://schemas.microsoft.com/office/powerpoint/2010/main" val="373933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9452FD-92BE-4687-BC73-2D85E6AB381D}" type="datetimeFigureOut">
              <a:rPr lang="en-US" smtClean="0"/>
              <a:t>9/24/2018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DF0926-CA45-4369-A128-083C22288AD4}" type="slidenum">
              <a:rPr lang="en-US" smtClean="0"/>
              <a:t>‹#›</a:t>
            </a:fld>
            <a:endParaRPr lang="en-US" dirty="0"/>
          </a:p>
        </p:txBody>
      </p:sp>
    </p:spTree>
    <p:extLst>
      <p:ext uri="{BB962C8B-B14F-4D97-AF65-F5344CB8AC3E}">
        <p14:creationId xmlns:p14="http://schemas.microsoft.com/office/powerpoint/2010/main" val="1335892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9452FD-92BE-4687-BC73-2D85E6AB381D}" type="datetimeFigureOut">
              <a:rPr lang="en-US" smtClean="0"/>
              <a:t>9/24/2018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DF0926-CA45-4369-A128-083C22288AD4}" type="slidenum">
              <a:rPr lang="en-US" smtClean="0"/>
              <a:t>‹#›</a:t>
            </a:fld>
            <a:endParaRPr lang="en-US" dirty="0"/>
          </a:p>
        </p:txBody>
      </p:sp>
    </p:spTree>
    <p:extLst>
      <p:ext uri="{BB962C8B-B14F-4D97-AF65-F5344CB8AC3E}">
        <p14:creationId xmlns:p14="http://schemas.microsoft.com/office/powerpoint/2010/main" val="4214599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9452FD-92BE-4687-BC73-2D85E6AB381D}" type="datetimeFigureOut">
              <a:rPr lang="en-US" smtClean="0"/>
              <a:t>9/24/2018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DF0926-CA45-4369-A128-083C22288AD4}" type="slidenum">
              <a:rPr lang="en-US" smtClean="0"/>
              <a:t>‹#›</a:t>
            </a:fld>
            <a:endParaRPr lang="en-US" dirty="0"/>
          </a:p>
        </p:txBody>
      </p:sp>
    </p:spTree>
    <p:extLst>
      <p:ext uri="{BB962C8B-B14F-4D97-AF65-F5344CB8AC3E}">
        <p14:creationId xmlns:p14="http://schemas.microsoft.com/office/powerpoint/2010/main" val="2535339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9452FD-92BE-4687-BC73-2D85E6AB381D}" type="datetimeFigureOut">
              <a:rPr lang="en-US" smtClean="0"/>
              <a:t>9/24/2018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DF0926-CA45-4369-A128-083C22288AD4}" type="slidenum">
              <a:rPr lang="en-US" smtClean="0"/>
              <a:t>‹#›</a:t>
            </a:fld>
            <a:endParaRPr lang="en-US" dirty="0"/>
          </a:p>
        </p:txBody>
      </p:sp>
    </p:spTree>
    <p:extLst>
      <p:ext uri="{BB962C8B-B14F-4D97-AF65-F5344CB8AC3E}">
        <p14:creationId xmlns:p14="http://schemas.microsoft.com/office/powerpoint/2010/main" val="2036029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39452FD-92BE-4687-BC73-2D85E6AB381D}" type="datetimeFigureOut">
              <a:rPr lang="en-US" smtClean="0"/>
              <a:t>9/24/2018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EDF0926-CA45-4369-A128-083C22288AD4}" type="slidenum">
              <a:rPr lang="en-US" smtClean="0"/>
              <a:t>‹#›</a:t>
            </a:fld>
            <a:endParaRPr lang="en-US" dirty="0"/>
          </a:p>
        </p:txBody>
      </p:sp>
    </p:spTree>
    <p:extLst>
      <p:ext uri="{BB962C8B-B14F-4D97-AF65-F5344CB8AC3E}">
        <p14:creationId xmlns:p14="http://schemas.microsoft.com/office/powerpoint/2010/main" val="564166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39452FD-92BE-4687-BC73-2D85E6AB381D}" type="datetimeFigureOut">
              <a:rPr lang="en-US" smtClean="0"/>
              <a:t>9/24/2018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EDF0926-CA45-4369-A128-083C22288AD4}" type="slidenum">
              <a:rPr lang="en-US" smtClean="0"/>
              <a:t>‹#›</a:t>
            </a:fld>
            <a:endParaRPr lang="en-US" dirty="0"/>
          </a:p>
        </p:txBody>
      </p:sp>
    </p:spTree>
    <p:extLst>
      <p:ext uri="{BB962C8B-B14F-4D97-AF65-F5344CB8AC3E}">
        <p14:creationId xmlns:p14="http://schemas.microsoft.com/office/powerpoint/2010/main" val="3560424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39452FD-92BE-4687-BC73-2D85E6AB381D}" type="datetimeFigureOut">
              <a:rPr lang="en-US" smtClean="0"/>
              <a:t>9/24/2018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DF0926-CA45-4369-A128-083C22288AD4}" type="slidenum">
              <a:rPr lang="en-US" smtClean="0"/>
              <a:t>‹#›</a:t>
            </a:fld>
            <a:endParaRPr lang="en-US" dirty="0"/>
          </a:p>
        </p:txBody>
      </p:sp>
    </p:spTree>
    <p:extLst>
      <p:ext uri="{BB962C8B-B14F-4D97-AF65-F5344CB8AC3E}">
        <p14:creationId xmlns:p14="http://schemas.microsoft.com/office/powerpoint/2010/main" val="2592472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9452FD-92BE-4687-BC73-2D85E6AB381D}" type="datetimeFigureOut">
              <a:rPr lang="en-US" smtClean="0"/>
              <a:t>9/24/2018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EDF0926-CA45-4369-A128-083C22288AD4}" type="slidenum">
              <a:rPr lang="en-US" smtClean="0"/>
              <a:t>‹#›</a:t>
            </a:fld>
            <a:endParaRPr lang="en-US" dirty="0"/>
          </a:p>
        </p:txBody>
      </p:sp>
    </p:spTree>
    <p:extLst>
      <p:ext uri="{BB962C8B-B14F-4D97-AF65-F5344CB8AC3E}">
        <p14:creationId xmlns:p14="http://schemas.microsoft.com/office/powerpoint/2010/main" val="1532865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9452FD-92BE-4687-BC73-2D85E6AB381D}" type="datetimeFigureOut">
              <a:rPr lang="en-US" smtClean="0"/>
              <a:t>9/24/2018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EDF0926-CA45-4369-A128-083C22288AD4}" type="slidenum">
              <a:rPr lang="en-US" smtClean="0"/>
              <a:t>‹#›</a:t>
            </a:fld>
            <a:endParaRPr lang="en-US" dirty="0"/>
          </a:p>
        </p:txBody>
      </p:sp>
    </p:spTree>
    <p:extLst>
      <p:ext uri="{BB962C8B-B14F-4D97-AF65-F5344CB8AC3E}">
        <p14:creationId xmlns:p14="http://schemas.microsoft.com/office/powerpoint/2010/main" val="2743811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9452FD-92BE-4687-BC73-2D85E6AB381D}" type="datetimeFigureOut">
              <a:rPr lang="en-US" smtClean="0"/>
              <a:t>9/24/2018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EDF0926-CA45-4369-A128-083C22288AD4}" type="slidenum">
              <a:rPr lang="en-US" smtClean="0"/>
              <a:t>‹#›</a:t>
            </a:fld>
            <a:endParaRPr lang="en-US" dirty="0"/>
          </a:p>
        </p:txBody>
      </p:sp>
    </p:spTree>
    <p:extLst>
      <p:ext uri="{BB962C8B-B14F-4D97-AF65-F5344CB8AC3E}">
        <p14:creationId xmlns:p14="http://schemas.microsoft.com/office/powerpoint/2010/main" val="3198278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9452FD-92BE-4687-BC73-2D85E6AB381D}" type="datetimeFigureOut">
              <a:rPr lang="en-US" smtClean="0"/>
              <a:t>9/24/2018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DF0926-CA45-4369-A128-083C22288AD4}" type="slidenum">
              <a:rPr lang="en-US" smtClean="0"/>
              <a:t>‹#›</a:t>
            </a:fld>
            <a:endParaRPr lang="en-US" dirty="0"/>
          </a:p>
        </p:txBody>
      </p:sp>
    </p:spTree>
    <p:extLst>
      <p:ext uri="{BB962C8B-B14F-4D97-AF65-F5344CB8AC3E}">
        <p14:creationId xmlns:p14="http://schemas.microsoft.com/office/powerpoint/2010/main" val="396135872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52400" y="152400"/>
            <a:ext cx="7848600" cy="830997"/>
          </a:xfrm>
          <a:prstGeom prst="rect">
            <a:avLst/>
          </a:prstGeom>
        </p:spPr>
        <p:txBody>
          <a:bodyPr wrap="square">
            <a:spAutoFit/>
          </a:bodyPr>
          <a:lstStyle/>
          <a:p>
            <a:pPr lvl="0"/>
            <a:r>
              <a:rPr lang="en-US" sz="2400" b="1" dirty="0" smtClean="0">
                <a:solidFill>
                  <a:prstClr val="black"/>
                </a:solidFill>
              </a:rPr>
              <a:t>Pilot Internship Program: </a:t>
            </a:r>
          </a:p>
          <a:p>
            <a:pPr lvl="0"/>
            <a:r>
              <a:rPr lang="en-US" sz="2400" i="1" dirty="0" smtClean="0">
                <a:solidFill>
                  <a:prstClr val="black"/>
                </a:solidFill>
              </a:rPr>
              <a:t>Project Overview</a:t>
            </a:r>
            <a:endParaRPr lang="en-US" sz="2400" i="1" dirty="0">
              <a:solidFill>
                <a:prstClr val="black"/>
              </a:solidFill>
            </a:endParaRPr>
          </a:p>
        </p:txBody>
      </p:sp>
      <p:sp>
        <p:nvSpPr>
          <p:cNvPr id="27" name="Rectangle 26"/>
          <p:cNvSpPr/>
          <p:nvPr/>
        </p:nvSpPr>
        <p:spPr>
          <a:xfrm>
            <a:off x="76200" y="76200"/>
            <a:ext cx="8915400" cy="6705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7" name="Picture 3" descr="I:\General OPFC Info\Logos\OPFC Logo No Tag Transparent Backgroun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26287" y="228600"/>
            <a:ext cx="1712913" cy="500062"/>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228600" y="1181755"/>
            <a:ext cx="8458200" cy="5262979"/>
          </a:xfrm>
          <a:prstGeom prst="rect">
            <a:avLst/>
          </a:prstGeom>
        </p:spPr>
        <p:txBody>
          <a:bodyPr wrap="square">
            <a:spAutoFit/>
          </a:bodyPr>
          <a:lstStyle/>
          <a:p>
            <a:pPr marL="285750" indent="-285750">
              <a:buFont typeface="Arial" panose="020B0604020202020204" pitchFamily="34" charset="0"/>
              <a:buChar char="•"/>
            </a:pPr>
            <a:r>
              <a:rPr lang="en-US" sz="1400" dirty="0" smtClean="0"/>
              <a:t>On </a:t>
            </a:r>
            <a:r>
              <a:rPr lang="en-US" sz="1400" dirty="0"/>
              <a:t>Point for College piloted a paid internship program over the past year. </a:t>
            </a:r>
            <a:endParaRPr lang="en-US" sz="1400" dirty="0" smtClean="0"/>
          </a:p>
          <a:p>
            <a:pPr marL="742950" lvl="1" indent="-285750">
              <a:buFont typeface="Arial" panose="020B0604020202020204" pitchFamily="34" charset="0"/>
              <a:buChar char="•"/>
            </a:pPr>
            <a:r>
              <a:rPr lang="en-US" sz="1400" dirty="0" smtClean="0"/>
              <a:t>Students </a:t>
            </a:r>
            <a:r>
              <a:rPr lang="en-US" sz="1400" dirty="0"/>
              <a:t>were placed with employers that offered internships that were appropriate to their particular career paths and interests. </a:t>
            </a:r>
            <a:endParaRPr lang="en-US" sz="1400" dirty="0" smtClean="0"/>
          </a:p>
          <a:p>
            <a:pPr marL="742950" lvl="1" indent="-285750">
              <a:buFont typeface="Arial" panose="020B0604020202020204" pitchFamily="34" charset="0"/>
              <a:buChar char="•"/>
            </a:pPr>
            <a:r>
              <a:rPr lang="en-US" sz="1400" dirty="0" smtClean="0"/>
              <a:t>The </a:t>
            </a:r>
            <a:r>
              <a:rPr lang="en-US" sz="1400" dirty="0"/>
              <a:t>internships were offered over Winter Break, as well as during the Spring 2018 semester. </a:t>
            </a:r>
            <a:endParaRPr lang="en-US" sz="1400" dirty="0" smtClean="0"/>
          </a:p>
          <a:p>
            <a:pPr marL="742950" lvl="1" indent="-285750">
              <a:buFont typeface="Arial" panose="020B0604020202020204" pitchFamily="34" charset="0"/>
              <a:buChar char="•"/>
            </a:pPr>
            <a:r>
              <a:rPr lang="en-US" sz="1400" dirty="0" smtClean="0"/>
              <a:t>The </a:t>
            </a:r>
            <a:r>
              <a:rPr lang="en-US" sz="1400" dirty="0"/>
              <a:t>program would not have been possible without a significant team of partners. </a:t>
            </a:r>
            <a:endParaRPr lang="en-US" sz="1400" dirty="0" smtClean="0"/>
          </a:p>
          <a:p>
            <a:pPr marL="742950" lvl="1" indent="-285750">
              <a:buFont typeface="Arial" panose="020B0604020202020204" pitchFamily="34" charset="0"/>
              <a:buChar char="•"/>
            </a:pPr>
            <a:r>
              <a:rPr lang="en-US" sz="1400" dirty="0" smtClean="0"/>
              <a:t>The </a:t>
            </a:r>
            <a:r>
              <a:rPr lang="en-US" sz="1400" dirty="0"/>
              <a:t>internship stipends and staff time to coordinate the program was provided by the New York Department of State. </a:t>
            </a:r>
            <a:endParaRPr lang="en-US" sz="1400" dirty="0" smtClean="0"/>
          </a:p>
          <a:p>
            <a:pPr marL="742950" lvl="1" indent="-285750">
              <a:buFont typeface="Arial" panose="020B0604020202020204" pitchFamily="34" charset="0"/>
              <a:buChar char="•"/>
            </a:pPr>
            <a:r>
              <a:rPr lang="en-US" sz="1400" dirty="0" smtClean="0"/>
              <a:t>Internship </a:t>
            </a:r>
            <a:r>
              <a:rPr lang="en-US" sz="1400" dirty="0"/>
              <a:t>sites were employers in the public sector, nonprofit organizations, colleges, as well as small and medium sized for-profit businesses. </a:t>
            </a:r>
            <a:endParaRPr lang="en-US" sz="1400" dirty="0" smtClean="0"/>
          </a:p>
          <a:p>
            <a:pPr marL="742950" lvl="1" indent="-285750">
              <a:buFont typeface="Arial" panose="020B0604020202020204" pitchFamily="34" charset="0"/>
              <a:buChar char="•"/>
            </a:pPr>
            <a:r>
              <a:rPr lang="en-US" sz="1400" dirty="0" smtClean="0"/>
              <a:t>A </a:t>
            </a:r>
            <a:r>
              <a:rPr lang="en-US" sz="1400" dirty="0"/>
              <a:t>total of 28 students from On Point’s Syracuse and Utica offices were served through this project. </a:t>
            </a:r>
            <a:endParaRPr lang="en-US" sz="1400" dirty="0" smtClean="0"/>
          </a:p>
          <a:p>
            <a:pPr marL="285750" indent="-285750">
              <a:buFont typeface="Arial" panose="020B0604020202020204" pitchFamily="34" charset="0"/>
              <a:buChar char="•"/>
            </a:pPr>
            <a:r>
              <a:rPr lang="en-US" sz="1400" dirty="0" smtClean="0"/>
              <a:t>As </a:t>
            </a:r>
            <a:r>
              <a:rPr lang="en-US" sz="1400" dirty="0"/>
              <a:t>a result of their stellar performance during their internship placements, two of our students were offered jobs by the employers for whom they worked. </a:t>
            </a:r>
            <a:endParaRPr lang="en-US" sz="1400" dirty="0" smtClean="0"/>
          </a:p>
          <a:p>
            <a:pPr marL="742950" lvl="1" indent="-285750">
              <a:buFont typeface="Arial" panose="020B0604020202020204" pitchFamily="34" charset="0"/>
              <a:buChar char="•"/>
            </a:pPr>
            <a:r>
              <a:rPr lang="en-US" sz="1400" dirty="0" smtClean="0"/>
              <a:t>One </a:t>
            </a:r>
            <a:r>
              <a:rPr lang="en-US" sz="1400" dirty="0"/>
              <a:t>student was offered a full-time position with M &amp; T Bank, to begin upon completion of his bachelor’s degree program in May 2018. </a:t>
            </a:r>
            <a:endParaRPr lang="en-US" sz="1400" dirty="0" smtClean="0"/>
          </a:p>
          <a:p>
            <a:pPr marL="742950" lvl="1" indent="-285750">
              <a:buFont typeface="Arial" panose="020B0604020202020204" pitchFamily="34" charset="0"/>
              <a:buChar char="•"/>
            </a:pPr>
            <a:r>
              <a:rPr lang="en-US" sz="1400" dirty="0" smtClean="0"/>
              <a:t>The </a:t>
            </a:r>
            <a:r>
              <a:rPr lang="en-US" sz="1400" dirty="0"/>
              <a:t>other student was offered a part-time position immediately with a local nonprofit that serves survivors of domestic violence, which she accepted while she goes to school to finish her associate’s degree. </a:t>
            </a:r>
            <a:endParaRPr lang="en-US" sz="1400" dirty="0" smtClean="0"/>
          </a:p>
          <a:p>
            <a:pPr marL="285750" indent="-285750">
              <a:buFont typeface="Arial" panose="020B0604020202020204" pitchFamily="34" charset="0"/>
              <a:buChar char="•"/>
            </a:pPr>
            <a:r>
              <a:rPr lang="en-US" sz="1400" dirty="0" smtClean="0"/>
              <a:t>Another </a:t>
            </a:r>
            <a:r>
              <a:rPr lang="en-US" sz="1400" dirty="0"/>
              <a:t>result of this successful pilot is that Onondaga County, CNY Works (local workforce development organization), Center State CEO (regional economic development agency), Upstate Minority Economic Alliance (Chamber of Commerce for minority- and women-owned businesses), and the City of Syracuse partnered with On Point to run a paid internship program for 70 students during the Summer of 2018. </a:t>
            </a:r>
            <a:endParaRPr lang="en-US" sz="1400" dirty="0" smtClean="0"/>
          </a:p>
          <a:p>
            <a:pPr marL="742950" lvl="1" indent="-285750">
              <a:buFont typeface="Arial" panose="020B0604020202020204" pitchFamily="34" charset="0"/>
              <a:buChar char="•"/>
            </a:pPr>
            <a:r>
              <a:rPr lang="en-US" sz="1400" dirty="0" smtClean="0"/>
              <a:t>Funding </a:t>
            </a:r>
            <a:r>
              <a:rPr lang="en-US" sz="1400" dirty="0"/>
              <a:t>for the student stipends is provided by Onondaga County, in conjunction with CNY </a:t>
            </a:r>
            <a:r>
              <a:rPr lang="en-US" sz="1400" dirty="0" smtClean="0"/>
              <a:t>Works.</a:t>
            </a:r>
          </a:p>
          <a:p>
            <a:pPr marL="742950" lvl="1" indent="-285750">
              <a:buFont typeface="Arial" panose="020B0604020202020204" pitchFamily="34" charset="0"/>
              <a:buChar char="•"/>
            </a:pPr>
            <a:r>
              <a:rPr lang="en-US" sz="1400" dirty="0" smtClean="0"/>
              <a:t>Interns were placed </a:t>
            </a:r>
            <a:r>
              <a:rPr lang="en-US" sz="1400" dirty="0"/>
              <a:t>with county departments, city departments, minority- and women-owned businesses and other for-profit companies, local hospitals, and nonprofit agencies.</a:t>
            </a:r>
            <a:endParaRPr lang="en-US" sz="1400" dirty="0">
              <a:latin typeface="+mj-lt"/>
              <a:cs typeface="Segoe UI Semilight" panose="020B0402040204020203" pitchFamily="34" charset="0"/>
            </a:endParaRPr>
          </a:p>
        </p:txBody>
      </p:sp>
    </p:spTree>
    <p:extLst>
      <p:ext uri="{BB962C8B-B14F-4D97-AF65-F5344CB8AC3E}">
        <p14:creationId xmlns:p14="http://schemas.microsoft.com/office/powerpoint/2010/main" val="2850383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ounded Rectangle 31"/>
          <p:cNvSpPr/>
          <p:nvPr/>
        </p:nvSpPr>
        <p:spPr>
          <a:xfrm>
            <a:off x="4267200" y="1295638"/>
            <a:ext cx="2514600" cy="3504962"/>
          </a:xfrm>
          <a:prstGeom prst="roundRect">
            <a:avLst/>
          </a:prstGeom>
          <a:noFill/>
        </p:spPr>
        <p:style>
          <a:lnRef idx="2">
            <a:schemeClr val="accent4"/>
          </a:lnRef>
          <a:fillRef idx="1">
            <a:schemeClr val="lt1"/>
          </a:fillRef>
          <a:effectRef idx="0">
            <a:schemeClr val="accent4"/>
          </a:effectRef>
          <a:fontRef idx="minor">
            <a:schemeClr val="dk1"/>
          </a:fontRef>
        </p:style>
        <p:txBody>
          <a:bodyPr rtlCol="0" anchor="ctr"/>
          <a:lstStyle/>
          <a:p>
            <a:pPr algn="ctr"/>
            <a:endParaRPr lang="en-US" dirty="0"/>
          </a:p>
        </p:txBody>
      </p:sp>
      <p:sp>
        <p:nvSpPr>
          <p:cNvPr id="6" name="Rectangle 5"/>
          <p:cNvSpPr/>
          <p:nvPr/>
        </p:nvSpPr>
        <p:spPr>
          <a:xfrm>
            <a:off x="152400" y="152400"/>
            <a:ext cx="7848600" cy="830997"/>
          </a:xfrm>
          <a:prstGeom prst="rect">
            <a:avLst/>
          </a:prstGeom>
        </p:spPr>
        <p:txBody>
          <a:bodyPr wrap="square">
            <a:spAutoFit/>
          </a:bodyPr>
          <a:lstStyle/>
          <a:p>
            <a:pPr lvl="0"/>
            <a:r>
              <a:rPr lang="en-US" sz="2400" b="1" dirty="0">
                <a:solidFill>
                  <a:prstClr val="black"/>
                </a:solidFill>
              </a:rPr>
              <a:t>Initial Pilot Internship </a:t>
            </a:r>
            <a:r>
              <a:rPr lang="en-US" sz="2400" b="1" dirty="0" smtClean="0">
                <a:solidFill>
                  <a:prstClr val="black"/>
                </a:solidFill>
              </a:rPr>
              <a:t>Program: </a:t>
            </a:r>
          </a:p>
          <a:p>
            <a:pPr lvl="0"/>
            <a:r>
              <a:rPr lang="en-US" sz="2400" i="1" dirty="0" smtClean="0">
                <a:solidFill>
                  <a:prstClr val="black"/>
                </a:solidFill>
              </a:rPr>
              <a:t>Winter </a:t>
            </a:r>
            <a:r>
              <a:rPr lang="en-US" sz="2400" i="1" dirty="0">
                <a:solidFill>
                  <a:prstClr val="black"/>
                </a:solidFill>
              </a:rPr>
              <a:t>Break 2018 Partnership Network</a:t>
            </a:r>
          </a:p>
        </p:txBody>
      </p:sp>
      <p:grpSp>
        <p:nvGrpSpPr>
          <p:cNvPr id="28" name="Group 27"/>
          <p:cNvGrpSpPr/>
          <p:nvPr/>
        </p:nvGrpSpPr>
        <p:grpSpPr>
          <a:xfrm>
            <a:off x="228600" y="1341946"/>
            <a:ext cx="6248400" cy="4449254"/>
            <a:chOff x="304800" y="1752600"/>
            <a:chExt cx="6248400" cy="4449254"/>
          </a:xfrm>
        </p:grpSpPr>
        <p:sp>
          <p:nvSpPr>
            <p:cNvPr id="8" name="Rounded Rectangle 7"/>
            <p:cNvSpPr/>
            <p:nvPr/>
          </p:nvSpPr>
          <p:spPr>
            <a:xfrm>
              <a:off x="4628438" y="1752600"/>
              <a:ext cx="1924762" cy="990599"/>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smtClean="0"/>
                <a:t>Upstate Minority Economic Alliance</a:t>
              </a:r>
              <a:endParaRPr lang="en-US" dirty="0"/>
            </a:p>
          </p:txBody>
        </p:sp>
        <p:sp>
          <p:nvSpPr>
            <p:cNvPr id="9" name="Rounded Rectangle 8"/>
            <p:cNvSpPr/>
            <p:nvPr/>
          </p:nvSpPr>
          <p:spPr>
            <a:xfrm>
              <a:off x="304800" y="2933700"/>
              <a:ext cx="1905000" cy="990600"/>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New York Department of State</a:t>
              </a:r>
              <a:endParaRPr lang="en-US" dirty="0"/>
            </a:p>
          </p:txBody>
        </p:sp>
        <p:sp>
          <p:nvSpPr>
            <p:cNvPr id="10" name="Rounded Rectangle 9"/>
            <p:cNvSpPr/>
            <p:nvPr/>
          </p:nvSpPr>
          <p:spPr>
            <a:xfrm>
              <a:off x="4648200" y="4100015"/>
              <a:ext cx="1905000" cy="9906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Local private employers</a:t>
              </a:r>
              <a:endParaRPr lang="en-US" dirty="0"/>
            </a:p>
          </p:txBody>
        </p:sp>
        <p:sp>
          <p:nvSpPr>
            <p:cNvPr id="11" name="Oval 10"/>
            <p:cNvSpPr/>
            <p:nvPr/>
          </p:nvSpPr>
          <p:spPr>
            <a:xfrm>
              <a:off x="2438400" y="2495550"/>
              <a:ext cx="1905000" cy="1866900"/>
            </a:xfrm>
            <a:prstGeom prst="ellips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On Point for College (CBO)</a:t>
              </a:r>
              <a:endParaRPr lang="en-US" sz="2000" dirty="0">
                <a:solidFill>
                  <a:schemeClr val="tx1"/>
                </a:solidFill>
              </a:endParaRPr>
            </a:p>
          </p:txBody>
        </p:sp>
        <p:sp>
          <p:nvSpPr>
            <p:cNvPr id="12" name="Rounded Rectangle 11"/>
            <p:cNvSpPr/>
            <p:nvPr/>
          </p:nvSpPr>
          <p:spPr>
            <a:xfrm>
              <a:off x="4648200" y="2933700"/>
              <a:ext cx="1905000" cy="990600"/>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smtClean="0"/>
                <a:t>Local nonprofit employers</a:t>
              </a:r>
              <a:endParaRPr lang="en-US" dirty="0"/>
            </a:p>
          </p:txBody>
        </p:sp>
        <p:sp>
          <p:nvSpPr>
            <p:cNvPr id="14" name="Right Arrow 13"/>
            <p:cNvSpPr/>
            <p:nvPr/>
          </p:nvSpPr>
          <p:spPr>
            <a:xfrm>
              <a:off x="2133600" y="3200400"/>
              <a:ext cx="516909" cy="372185"/>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dirty="0"/>
            </a:p>
          </p:txBody>
        </p:sp>
        <p:sp>
          <p:nvSpPr>
            <p:cNvPr id="18" name="Right Arrow 17"/>
            <p:cNvSpPr/>
            <p:nvPr/>
          </p:nvSpPr>
          <p:spPr>
            <a:xfrm rot="16200000">
              <a:off x="2982166" y="4201982"/>
              <a:ext cx="704286" cy="420218"/>
            </a:xfrm>
            <a:prstGeom prst="rightArrow">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19" name="Flowchart: Document 18"/>
            <p:cNvSpPr/>
            <p:nvPr/>
          </p:nvSpPr>
          <p:spPr>
            <a:xfrm>
              <a:off x="2590800" y="4611834"/>
              <a:ext cx="1528341" cy="1066800"/>
            </a:xfrm>
            <a:prstGeom prst="flowChartDocumen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dirty="0" smtClean="0"/>
                <a:t>OPFC College Students</a:t>
              </a:r>
              <a:endParaRPr lang="en-US" dirty="0"/>
            </a:p>
          </p:txBody>
        </p:sp>
        <p:sp>
          <p:nvSpPr>
            <p:cNvPr id="20" name="TextBox 19"/>
            <p:cNvSpPr txBox="1"/>
            <p:nvPr/>
          </p:nvSpPr>
          <p:spPr>
            <a:xfrm>
              <a:off x="473691" y="3962400"/>
              <a:ext cx="1679499" cy="738664"/>
            </a:xfrm>
            <a:prstGeom prst="rect">
              <a:avLst/>
            </a:prstGeom>
            <a:noFill/>
          </p:spPr>
          <p:txBody>
            <a:bodyPr wrap="none" rtlCol="0">
              <a:spAutoFit/>
            </a:bodyPr>
            <a:lstStyle/>
            <a:p>
              <a:r>
                <a:rPr lang="en-US" sz="1400" dirty="0" smtClean="0"/>
                <a:t>Funds used for: </a:t>
              </a:r>
            </a:p>
            <a:p>
              <a:r>
                <a:rPr lang="en-US" sz="1400" dirty="0" smtClean="0"/>
                <a:t>- </a:t>
              </a:r>
              <a:r>
                <a:rPr lang="en-US" sz="1400" dirty="0" smtClean="0"/>
                <a:t>Internship stipends</a:t>
              </a:r>
            </a:p>
            <a:p>
              <a:r>
                <a:rPr lang="en-US" sz="1400" dirty="0"/>
                <a:t> </a:t>
              </a:r>
              <a:r>
                <a:rPr lang="en-US" sz="1400" dirty="0" smtClean="0"/>
                <a:t>- Staff coordination</a:t>
              </a:r>
              <a:endParaRPr lang="en-US" sz="1400" dirty="0"/>
            </a:p>
          </p:txBody>
        </p:sp>
        <p:sp>
          <p:nvSpPr>
            <p:cNvPr id="22" name="TextBox 21"/>
            <p:cNvSpPr txBox="1"/>
            <p:nvPr/>
          </p:nvSpPr>
          <p:spPr>
            <a:xfrm>
              <a:off x="1896082" y="5678634"/>
              <a:ext cx="2828318" cy="523220"/>
            </a:xfrm>
            <a:prstGeom prst="rect">
              <a:avLst/>
            </a:prstGeom>
            <a:noFill/>
          </p:spPr>
          <p:txBody>
            <a:bodyPr wrap="square" rtlCol="0">
              <a:spAutoFit/>
            </a:bodyPr>
            <a:lstStyle/>
            <a:p>
              <a:r>
                <a:rPr lang="en-US" sz="1400" dirty="0" smtClean="0"/>
                <a:t> -  Enrolled in On Point for College</a:t>
              </a:r>
            </a:p>
            <a:p>
              <a:r>
                <a:rPr lang="en-US" sz="1400" dirty="0"/>
                <a:t> </a:t>
              </a:r>
              <a:r>
                <a:rPr lang="en-US" sz="1400" dirty="0" smtClean="0"/>
                <a:t>-  Enrolled in college or recent grad </a:t>
              </a:r>
              <a:endParaRPr lang="en-US" sz="1400" dirty="0"/>
            </a:p>
          </p:txBody>
        </p:sp>
        <p:sp>
          <p:nvSpPr>
            <p:cNvPr id="16" name="Right Arrow 15"/>
            <p:cNvSpPr/>
            <p:nvPr/>
          </p:nvSpPr>
          <p:spPr>
            <a:xfrm>
              <a:off x="4038600" y="3285414"/>
              <a:ext cx="568317" cy="372186"/>
            </a:xfrm>
            <a:prstGeom prst="right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p>
          </p:txBody>
        </p:sp>
        <p:sp>
          <p:nvSpPr>
            <p:cNvPr id="17" name="Right Arrow 16"/>
            <p:cNvSpPr/>
            <p:nvPr/>
          </p:nvSpPr>
          <p:spPr>
            <a:xfrm rot="1628948">
              <a:off x="3867076" y="3955675"/>
              <a:ext cx="704286" cy="42021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Right Arrow 14"/>
            <p:cNvSpPr/>
            <p:nvPr/>
          </p:nvSpPr>
          <p:spPr>
            <a:xfrm rot="19768563">
              <a:off x="3939304" y="2555401"/>
              <a:ext cx="610168" cy="375597"/>
            </a:xfrm>
            <a:prstGeom prst="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grpSp>
      <p:sp>
        <p:nvSpPr>
          <p:cNvPr id="27" name="Rectangle 26"/>
          <p:cNvSpPr/>
          <p:nvPr/>
        </p:nvSpPr>
        <p:spPr>
          <a:xfrm>
            <a:off x="76200" y="76200"/>
            <a:ext cx="8915400" cy="6705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p:cNvSpPr txBox="1"/>
          <p:nvPr/>
        </p:nvSpPr>
        <p:spPr>
          <a:xfrm>
            <a:off x="5590819" y="4953000"/>
            <a:ext cx="3324581" cy="1600438"/>
          </a:xfrm>
          <a:prstGeom prst="rect">
            <a:avLst/>
          </a:prstGeom>
          <a:ln>
            <a:prstDash val="sysDash"/>
          </a:ln>
        </p:spPr>
        <p:style>
          <a:lnRef idx="2">
            <a:schemeClr val="accent3"/>
          </a:lnRef>
          <a:fillRef idx="1">
            <a:schemeClr val="lt1"/>
          </a:fillRef>
          <a:effectRef idx="0">
            <a:schemeClr val="accent3"/>
          </a:effectRef>
          <a:fontRef idx="minor">
            <a:schemeClr val="dk1"/>
          </a:fontRef>
        </p:style>
        <p:txBody>
          <a:bodyPr wrap="square" rtlCol="0">
            <a:spAutoFit/>
          </a:bodyPr>
          <a:lstStyle/>
          <a:p>
            <a:r>
              <a:rPr lang="en-US" sz="1400" dirty="0" smtClean="0"/>
              <a:t>Key Project Points:</a:t>
            </a:r>
          </a:p>
          <a:p>
            <a:pPr marL="285750" indent="-285750">
              <a:buFont typeface="Arial" panose="020B0604020202020204" pitchFamily="34" charset="0"/>
              <a:buChar char="•"/>
            </a:pPr>
            <a:r>
              <a:rPr lang="en-US" sz="1400" dirty="0" smtClean="0"/>
              <a:t>Application </a:t>
            </a:r>
            <a:r>
              <a:rPr lang="en-US" sz="1400" dirty="0" smtClean="0"/>
              <a:t>&amp; Interview </a:t>
            </a:r>
          </a:p>
          <a:p>
            <a:pPr marL="285750" indent="-285750">
              <a:buFont typeface="Arial" panose="020B0604020202020204" pitchFamily="34" charset="0"/>
              <a:buChar char="•"/>
            </a:pPr>
            <a:r>
              <a:rPr lang="en-US" sz="1400" dirty="0" smtClean="0"/>
              <a:t>OPFC matching</a:t>
            </a:r>
          </a:p>
          <a:p>
            <a:pPr marL="285750" indent="-285750">
              <a:buFont typeface="Arial" panose="020B0604020202020204" pitchFamily="34" charset="0"/>
              <a:buChar char="•"/>
            </a:pPr>
            <a:r>
              <a:rPr lang="en-US" sz="1400" dirty="0" smtClean="0"/>
              <a:t>OPFC administer </a:t>
            </a:r>
            <a:r>
              <a:rPr lang="en-US" sz="1400" dirty="0"/>
              <a:t>p</a:t>
            </a:r>
            <a:r>
              <a:rPr lang="en-US" sz="1400" dirty="0" smtClean="0"/>
              <a:t>rogram</a:t>
            </a:r>
          </a:p>
          <a:p>
            <a:pPr marL="285750" indent="-285750">
              <a:buFont typeface="Arial" panose="020B0604020202020204" pitchFamily="34" charset="0"/>
              <a:buChar char="•"/>
            </a:pPr>
            <a:r>
              <a:rPr lang="en-US" sz="1400" dirty="0" smtClean="0"/>
              <a:t>28 college students placed</a:t>
            </a:r>
          </a:p>
          <a:p>
            <a:pPr marL="285750" indent="-285750">
              <a:buFont typeface="Arial" panose="020B0604020202020204" pitchFamily="34" charset="0"/>
              <a:buChar char="•"/>
            </a:pPr>
            <a:r>
              <a:rPr lang="en-US" sz="1400" dirty="0" smtClean="0"/>
              <a:t>Over 20 employer hosts</a:t>
            </a:r>
          </a:p>
          <a:p>
            <a:pPr marL="285750" indent="-285750">
              <a:buFont typeface="Arial" panose="020B0604020202020204" pitchFamily="34" charset="0"/>
              <a:buChar char="•"/>
            </a:pPr>
            <a:r>
              <a:rPr lang="en-US" sz="1400" dirty="0" smtClean="0"/>
              <a:t>Post experience survey</a:t>
            </a:r>
          </a:p>
        </p:txBody>
      </p:sp>
      <p:pic>
        <p:nvPicPr>
          <p:cNvPr id="31" name="Picture 3" descr="I:\General OPFC Info\Logos\OPFC Logo No Tag Transparent Backgroun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44543" y="207169"/>
            <a:ext cx="1712913" cy="500062"/>
          </a:xfrm>
          <a:prstGeom prst="rect">
            <a:avLst/>
          </a:prstGeom>
          <a:noFill/>
          <a:extLst>
            <a:ext uri="{909E8E84-426E-40DD-AFC4-6F175D3DCCD1}">
              <a14:hiddenFill xmlns:a14="http://schemas.microsoft.com/office/drawing/2010/main">
                <a:solidFill>
                  <a:srgbClr val="FFFFFF"/>
                </a:solidFill>
              </a14:hiddenFill>
            </a:ext>
          </a:extLst>
        </p:spPr>
      </p:pic>
      <p:sp>
        <p:nvSpPr>
          <p:cNvPr id="33" name="TextBox 32"/>
          <p:cNvSpPr txBox="1"/>
          <p:nvPr/>
        </p:nvSpPr>
        <p:spPr>
          <a:xfrm>
            <a:off x="6629400" y="2856195"/>
            <a:ext cx="1910972" cy="369332"/>
          </a:xfrm>
          <a:prstGeom prst="rect">
            <a:avLst/>
          </a:prstGeom>
        </p:spPr>
        <p:style>
          <a:lnRef idx="2">
            <a:schemeClr val="accent4"/>
          </a:lnRef>
          <a:fillRef idx="1">
            <a:schemeClr val="lt1"/>
          </a:fillRef>
          <a:effectRef idx="0">
            <a:schemeClr val="accent4"/>
          </a:effectRef>
          <a:fontRef idx="minor">
            <a:schemeClr val="dk1"/>
          </a:fontRef>
        </p:style>
        <p:txBody>
          <a:bodyPr wrap="none" rtlCol="0">
            <a:spAutoFit/>
          </a:bodyPr>
          <a:lstStyle/>
          <a:p>
            <a:r>
              <a:rPr lang="en-US" dirty="0" smtClean="0"/>
              <a:t>Employer Partners</a:t>
            </a:r>
            <a:endParaRPr lang="en-US" dirty="0"/>
          </a:p>
        </p:txBody>
      </p:sp>
      <p:sp>
        <p:nvSpPr>
          <p:cNvPr id="34" name="TextBox 33"/>
          <p:cNvSpPr txBox="1"/>
          <p:nvPr/>
        </p:nvSpPr>
        <p:spPr>
          <a:xfrm>
            <a:off x="304800" y="1981200"/>
            <a:ext cx="1721980" cy="369332"/>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en-US" dirty="0" smtClean="0"/>
              <a:t>Funding Partner</a:t>
            </a:r>
            <a:endParaRPr lang="en-US" dirty="0"/>
          </a:p>
        </p:txBody>
      </p:sp>
    </p:spTree>
    <p:extLst>
      <p:ext uri="{BB962C8B-B14F-4D97-AF65-F5344CB8AC3E}">
        <p14:creationId xmlns:p14="http://schemas.microsoft.com/office/powerpoint/2010/main" val="41613445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4114800" y="1726644"/>
            <a:ext cx="4800600" cy="3647182"/>
          </a:xfrm>
          <a:prstGeom prst="roundRect">
            <a:avLst/>
          </a:prstGeom>
          <a:noFill/>
        </p:spPr>
        <p:style>
          <a:lnRef idx="2">
            <a:schemeClr val="accent4"/>
          </a:lnRef>
          <a:fillRef idx="1">
            <a:schemeClr val="lt1"/>
          </a:fillRef>
          <a:effectRef idx="0">
            <a:schemeClr val="accent4"/>
          </a:effectRef>
          <a:fontRef idx="minor">
            <a:schemeClr val="dk1"/>
          </a:fontRef>
        </p:style>
        <p:txBody>
          <a:bodyPr rtlCol="0" anchor="ctr"/>
          <a:lstStyle/>
          <a:p>
            <a:pPr algn="ctr"/>
            <a:endParaRPr lang="en-US" dirty="0"/>
          </a:p>
        </p:txBody>
      </p:sp>
      <p:sp>
        <p:nvSpPr>
          <p:cNvPr id="6" name="Rectangle 5"/>
          <p:cNvSpPr/>
          <p:nvPr/>
        </p:nvSpPr>
        <p:spPr>
          <a:xfrm>
            <a:off x="152400" y="152400"/>
            <a:ext cx="7848600" cy="830997"/>
          </a:xfrm>
          <a:prstGeom prst="rect">
            <a:avLst/>
          </a:prstGeom>
        </p:spPr>
        <p:txBody>
          <a:bodyPr wrap="square">
            <a:spAutoFit/>
          </a:bodyPr>
          <a:lstStyle/>
          <a:p>
            <a:pPr lvl="0"/>
            <a:r>
              <a:rPr lang="en-US" sz="2400" b="1" dirty="0" smtClean="0">
                <a:solidFill>
                  <a:prstClr val="black"/>
                </a:solidFill>
              </a:rPr>
              <a:t>Expanded </a:t>
            </a:r>
            <a:r>
              <a:rPr lang="en-US" sz="2400" b="1" dirty="0">
                <a:solidFill>
                  <a:prstClr val="black"/>
                </a:solidFill>
              </a:rPr>
              <a:t>Pilot Internship Program: </a:t>
            </a:r>
            <a:endParaRPr lang="en-US" sz="2400" b="1" dirty="0" smtClean="0">
              <a:solidFill>
                <a:prstClr val="black"/>
              </a:solidFill>
            </a:endParaRPr>
          </a:p>
          <a:p>
            <a:pPr lvl="0"/>
            <a:r>
              <a:rPr lang="en-US" sz="2400" i="1" dirty="0" smtClean="0">
                <a:solidFill>
                  <a:prstClr val="black"/>
                </a:solidFill>
              </a:rPr>
              <a:t>Summer 2018 </a:t>
            </a:r>
            <a:r>
              <a:rPr lang="en-US" sz="2400" i="1" dirty="0">
                <a:solidFill>
                  <a:prstClr val="black"/>
                </a:solidFill>
              </a:rPr>
              <a:t>Partnership Network</a:t>
            </a:r>
          </a:p>
        </p:txBody>
      </p:sp>
      <p:sp>
        <p:nvSpPr>
          <p:cNvPr id="8" name="Rounded Rectangle 7"/>
          <p:cNvSpPr/>
          <p:nvPr/>
        </p:nvSpPr>
        <p:spPr>
          <a:xfrm>
            <a:off x="4572000" y="1838972"/>
            <a:ext cx="1904999" cy="990599"/>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smtClean="0"/>
              <a:t>Upstate Minority Economic Alliance</a:t>
            </a:r>
            <a:endParaRPr lang="en-US" dirty="0"/>
          </a:p>
        </p:txBody>
      </p:sp>
      <p:sp>
        <p:nvSpPr>
          <p:cNvPr id="9" name="Rounded Rectangle 8"/>
          <p:cNvSpPr/>
          <p:nvPr/>
        </p:nvSpPr>
        <p:spPr>
          <a:xfrm>
            <a:off x="201828" y="2365748"/>
            <a:ext cx="1905000" cy="990600"/>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City of Syracuse</a:t>
            </a:r>
            <a:endParaRPr lang="en-US" dirty="0"/>
          </a:p>
        </p:txBody>
      </p:sp>
      <p:sp>
        <p:nvSpPr>
          <p:cNvPr id="10" name="Rounded Rectangle 9"/>
          <p:cNvSpPr/>
          <p:nvPr/>
        </p:nvSpPr>
        <p:spPr>
          <a:xfrm>
            <a:off x="4572000" y="4186387"/>
            <a:ext cx="1905000" cy="9906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Local private employers</a:t>
            </a:r>
            <a:endParaRPr lang="en-US" dirty="0"/>
          </a:p>
        </p:txBody>
      </p:sp>
      <p:sp>
        <p:nvSpPr>
          <p:cNvPr id="11" name="Oval 10"/>
          <p:cNvSpPr/>
          <p:nvPr/>
        </p:nvSpPr>
        <p:spPr>
          <a:xfrm>
            <a:off x="2286000" y="2581922"/>
            <a:ext cx="1905000" cy="1866900"/>
          </a:xfrm>
          <a:prstGeom prst="ellips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On Point for College (CBO)</a:t>
            </a:r>
            <a:endParaRPr lang="en-US" sz="2000" dirty="0">
              <a:solidFill>
                <a:schemeClr val="tx1"/>
              </a:solidFill>
            </a:endParaRPr>
          </a:p>
        </p:txBody>
      </p:sp>
      <p:sp>
        <p:nvSpPr>
          <p:cNvPr id="12" name="Rounded Rectangle 11"/>
          <p:cNvSpPr/>
          <p:nvPr/>
        </p:nvSpPr>
        <p:spPr>
          <a:xfrm>
            <a:off x="4572000" y="3020072"/>
            <a:ext cx="1905000" cy="990600"/>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smtClean="0"/>
              <a:t>Local nonprofit employers</a:t>
            </a:r>
            <a:endParaRPr lang="en-US" dirty="0"/>
          </a:p>
        </p:txBody>
      </p:sp>
      <p:sp>
        <p:nvSpPr>
          <p:cNvPr id="18" name="Right Arrow 17"/>
          <p:cNvSpPr/>
          <p:nvPr/>
        </p:nvSpPr>
        <p:spPr>
          <a:xfrm rot="16200000">
            <a:off x="2677366" y="4288354"/>
            <a:ext cx="704286" cy="420218"/>
          </a:xfrm>
          <a:prstGeom prst="rightArrow">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27" name="Rectangle 26"/>
          <p:cNvSpPr/>
          <p:nvPr/>
        </p:nvSpPr>
        <p:spPr>
          <a:xfrm>
            <a:off x="76200" y="76200"/>
            <a:ext cx="8915400" cy="6705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7" name="Picture 3" descr="I:\General OPFC Info\Logos\OPFC Logo No Tag Transparent Backgroun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44543" y="228600"/>
            <a:ext cx="1712913" cy="500062"/>
          </a:xfrm>
          <a:prstGeom prst="rect">
            <a:avLst/>
          </a:prstGeom>
          <a:noFill/>
          <a:extLst>
            <a:ext uri="{909E8E84-426E-40DD-AFC4-6F175D3DCCD1}">
              <a14:hiddenFill xmlns:a14="http://schemas.microsoft.com/office/drawing/2010/main">
                <a:solidFill>
                  <a:srgbClr val="FFFFFF"/>
                </a:solidFill>
              </a14:hiddenFill>
            </a:ext>
          </a:extLst>
        </p:spPr>
      </p:pic>
      <p:sp>
        <p:nvSpPr>
          <p:cNvPr id="26" name="Rounded Rectangle 25"/>
          <p:cNvSpPr/>
          <p:nvPr/>
        </p:nvSpPr>
        <p:spPr>
          <a:xfrm>
            <a:off x="201828" y="3773626"/>
            <a:ext cx="1905000" cy="990600"/>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Onondaga County</a:t>
            </a:r>
            <a:endParaRPr lang="en-US" dirty="0"/>
          </a:p>
        </p:txBody>
      </p:sp>
      <p:sp>
        <p:nvSpPr>
          <p:cNvPr id="3" name="Plus 2"/>
          <p:cNvSpPr/>
          <p:nvPr/>
        </p:nvSpPr>
        <p:spPr>
          <a:xfrm>
            <a:off x="1962673" y="3431840"/>
            <a:ext cx="288309" cy="258254"/>
          </a:xfrm>
          <a:prstGeom prst="mathPlus">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dirty="0"/>
          </a:p>
        </p:txBody>
      </p:sp>
      <p:sp>
        <p:nvSpPr>
          <p:cNvPr id="30" name="Rounded Rectangle 29"/>
          <p:cNvSpPr/>
          <p:nvPr/>
        </p:nvSpPr>
        <p:spPr>
          <a:xfrm>
            <a:off x="204468" y="4953000"/>
            <a:ext cx="1905000" cy="990600"/>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smtClean="0"/>
              <a:t>CNY Works </a:t>
            </a:r>
            <a:r>
              <a:rPr lang="en-US" sz="1200" dirty="0" smtClean="0"/>
              <a:t>(workforce development agency)</a:t>
            </a:r>
            <a:endParaRPr lang="en-US" sz="1200" dirty="0"/>
          </a:p>
        </p:txBody>
      </p:sp>
      <p:sp>
        <p:nvSpPr>
          <p:cNvPr id="31" name="Rounded Rectangle 30"/>
          <p:cNvSpPr/>
          <p:nvPr/>
        </p:nvSpPr>
        <p:spPr>
          <a:xfrm>
            <a:off x="6629400" y="1838972"/>
            <a:ext cx="1905000" cy="1022076"/>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smtClean="0"/>
              <a:t>CenterState CEO </a:t>
            </a:r>
            <a:r>
              <a:rPr lang="en-US" sz="1200" dirty="0" smtClean="0"/>
              <a:t>(regional economic development agency)</a:t>
            </a:r>
            <a:endParaRPr lang="en-US" sz="1200" dirty="0"/>
          </a:p>
        </p:txBody>
      </p:sp>
      <p:sp>
        <p:nvSpPr>
          <p:cNvPr id="32" name="Rounded Rectangle 31"/>
          <p:cNvSpPr/>
          <p:nvPr/>
        </p:nvSpPr>
        <p:spPr>
          <a:xfrm>
            <a:off x="6629400" y="3013448"/>
            <a:ext cx="1905000" cy="997224"/>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City of Syracuse</a:t>
            </a:r>
            <a:endParaRPr lang="en-US" dirty="0"/>
          </a:p>
        </p:txBody>
      </p:sp>
      <p:sp>
        <p:nvSpPr>
          <p:cNvPr id="33" name="Rounded Rectangle 32"/>
          <p:cNvSpPr/>
          <p:nvPr/>
        </p:nvSpPr>
        <p:spPr>
          <a:xfrm>
            <a:off x="6629400" y="4154626"/>
            <a:ext cx="1882254" cy="1022361"/>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Onondaga County</a:t>
            </a:r>
            <a:endParaRPr lang="en-US" dirty="0"/>
          </a:p>
        </p:txBody>
      </p:sp>
      <p:sp>
        <p:nvSpPr>
          <p:cNvPr id="15" name="Right Arrow 14"/>
          <p:cNvSpPr/>
          <p:nvPr/>
        </p:nvSpPr>
        <p:spPr>
          <a:xfrm rot="19768563">
            <a:off x="3863104" y="2641773"/>
            <a:ext cx="610168" cy="375597"/>
          </a:xfrm>
          <a:prstGeom prst="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35" name="Right Arrow 34"/>
          <p:cNvSpPr/>
          <p:nvPr/>
        </p:nvSpPr>
        <p:spPr>
          <a:xfrm>
            <a:off x="3962400" y="3172840"/>
            <a:ext cx="568317" cy="372186"/>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dirty="0"/>
          </a:p>
        </p:txBody>
      </p:sp>
      <p:sp>
        <p:nvSpPr>
          <p:cNvPr id="16" name="Right Arrow 15"/>
          <p:cNvSpPr/>
          <p:nvPr/>
        </p:nvSpPr>
        <p:spPr>
          <a:xfrm>
            <a:off x="3962400" y="3553840"/>
            <a:ext cx="568317" cy="372186"/>
          </a:xfrm>
          <a:prstGeom prst="right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p>
        </p:txBody>
      </p:sp>
      <p:sp>
        <p:nvSpPr>
          <p:cNvPr id="17" name="Right Arrow 16"/>
          <p:cNvSpPr/>
          <p:nvPr/>
        </p:nvSpPr>
        <p:spPr>
          <a:xfrm rot="1628948">
            <a:off x="3790876" y="4042047"/>
            <a:ext cx="704286" cy="42021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9" name="Flowchart: Document 18"/>
          <p:cNvSpPr/>
          <p:nvPr/>
        </p:nvSpPr>
        <p:spPr>
          <a:xfrm>
            <a:off x="2250982" y="4698206"/>
            <a:ext cx="1254219" cy="1066800"/>
          </a:xfrm>
          <a:prstGeom prst="flowChartDocumen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dirty="0" smtClean="0"/>
              <a:t>OPFC College Students</a:t>
            </a:r>
            <a:endParaRPr lang="en-US" dirty="0"/>
          </a:p>
        </p:txBody>
      </p:sp>
      <p:sp>
        <p:nvSpPr>
          <p:cNvPr id="36" name="TextBox 35"/>
          <p:cNvSpPr txBox="1"/>
          <p:nvPr/>
        </p:nvSpPr>
        <p:spPr>
          <a:xfrm>
            <a:off x="255373" y="1944826"/>
            <a:ext cx="1802027" cy="369332"/>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en-US" dirty="0" smtClean="0"/>
              <a:t>Funding Partners</a:t>
            </a:r>
            <a:endParaRPr lang="en-US" dirty="0"/>
          </a:p>
        </p:txBody>
      </p:sp>
      <p:sp>
        <p:nvSpPr>
          <p:cNvPr id="37" name="TextBox 36"/>
          <p:cNvSpPr txBox="1"/>
          <p:nvPr/>
        </p:nvSpPr>
        <p:spPr>
          <a:xfrm>
            <a:off x="6429942" y="5277018"/>
            <a:ext cx="1910972" cy="369332"/>
          </a:xfrm>
          <a:prstGeom prst="rect">
            <a:avLst/>
          </a:prstGeom>
        </p:spPr>
        <p:style>
          <a:lnRef idx="2">
            <a:schemeClr val="accent4"/>
          </a:lnRef>
          <a:fillRef idx="1">
            <a:schemeClr val="lt1"/>
          </a:fillRef>
          <a:effectRef idx="0">
            <a:schemeClr val="accent4"/>
          </a:effectRef>
          <a:fontRef idx="minor">
            <a:schemeClr val="dk1"/>
          </a:fontRef>
        </p:style>
        <p:txBody>
          <a:bodyPr wrap="none" rtlCol="0">
            <a:spAutoFit/>
          </a:bodyPr>
          <a:lstStyle/>
          <a:p>
            <a:r>
              <a:rPr lang="en-US" dirty="0" smtClean="0"/>
              <a:t>Employer Partners</a:t>
            </a:r>
            <a:endParaRPr lang="en-US" dirty="0"/>
          </a:p>
        </p:txBody>
      </p:sp>
    </p:spTree>
    <p:extLst>
      <p:ext uri="{BB962C8B-B14F-4D97-AF65-F5344CB8AC3E}">
        <p14:creationId xmlns:p14="http://schemas.microsoft.com/office/powerpoint/2010/main" val="20019940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52400" y="152400"/>
            <a:ext cx="7848600" cy="830997"/>
          </a:xfrm>
          <a:prstGeom prst="rect">
            <a:avLst/>
          </a:prstGeom>
        </p:spPr>
        <p:txBody>
          <a:bodyPr wrap="square">
            <a:spAutoFit/>
          </a:bodyPr>
          <a:lstStyle/>
          <a:p>
            <a:pPr lvl="0"/>
            <a:r>
              <a:rPr lang="en-US" sz="2400" b="1" dirty="0" smtClean="0">
                <a:solidFill>
                  <a:prstClr val="black"/>
                </a:solidFill>
              </a:rPr>
              <a:t>Pilot Internship Program: </a:t>
            </a:r>
          </a:p>
          <a:p>
            <a:pPr lvl="0"/>
            <a:r>
              <a:rPr lang="en-US" sz="2400" i="1" dirty="0" smtClean="0">
                <a:solidFill>
                  <a:prstClr val="black"/>
                </a:solidFill>
              </a:rPr>
              <a:t>Summer 2018 Program Activities</a:t>
            </a:r>
            <a:endParaRPr lang="en-US" sz="2400" i="1" dirty="0">
              <a:solidFill>
                <a:prstClr val="black"/>
              </a:solidFill>
            </a:endParaRPr>
          </a:p>
        </p:txBody>
      </p:sp>
      <p:sp>
        <p:nvSpPr>
          <p:cNvPr id="27" name="Rectangle 26"/>
          <p:cNvSpPr/>
          <p:nvPr/>
        </p:nvSpPr>
        <p:spPr>
          <a:xfrm>
            <a:off x="76200" y="76200"/>
            <a:ext cx="8915400" cy="6705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7" name="Picture 3" descr="I:\General OPFC Info\Logos\OPFC Logo No Tag Transparent Backgroun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26287" y="228600"/>
            <a:ext cx="1712913" cy="500062"/>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228600" y="1181755"/>
            <a:ext cx="8458200" cy="5447645"/>
          </a:xfrm>
          <a:prstGeom prst="rect">
            <a:avLst/>
          </a:prstGeom>
        </p:spPr>
        <p:txBody>
          <a:bodyPr wrap="square">
            <a:spAutoFit/>
          </a:bodyPr>
          <a:lstStyle/>
          <a:p>
            <a:pPr marL="285750" indent="-285750">
              <a:buFont typeface="Arial" panose="020B0604020202020204" pitchFamily="34" charset="0"/>
              <a:buChar char="•"/>
            </a:pPr>
            <a:r>
              <a:rPr lang="en-US" sz="1200" dirty="0" smtClean="0">
                <a:latin typeface="+mj-lt"/>
                <a:cs typeface="Segoe UI Semilight" panose="020B0402040204020203" pitchFamily="34" charset="0"/>
              </a:rPr>
              <a:t>Recruitment of college students and recent graduates to participate in the summer employment </a:t>
            </a:r>
            <a:r>
              <a:rPr lang="en-US" sz="1200" dirty="0" smtClean="0">
                <a:latin typeface="+mj-lt"/>
                <a:cs typeface="Segoe UI Semilight" panose="020B0402040204020203" pitchFamily="34" charset="0"/>
              </a:rPr>
              <a:t>program</a:t>
            </a:r>
            <a:endParaRPr lang="en-US" sz="1200" dirty="0" smtClean="0">
              <a:latin typeface="+mj-lt"/>
              <a:cs typeface="Segoe UI Semilight" panose="020B0402040204020203" pitchFamily="34" charset="0"/>
            </a:endParaRPr>
          </a:p>
          <a:p>
            <a:pPr marL="285750" indent="-285750">
              <a:buFont typeface="Arial" panose="020B0604020202020204" pitchFamily="34" charset="0"/>
              <a:buChar char="•"/>
            </a:pPr>
            <a:r>
              <a:rPr lang="en-US" sz="1200" dirty="0" smtClean="0">
                <a:latin typeface="+mj-lt"/>
                <a:cs typeface="Segoe UI Semilight" panose="020B0402040204020203" pitchFamily="34" charset="0"/>
              </a:rPr>
              <a:t>Recruitment of employer hosts, including various departments of Onondaga County, the City of Syracuse, and private </a:t>
            </a:r>
            <a:r>
              <a:rPr lang="en-US" sz="1200" dirty="0" smtClean="0">
                <a:latin typeface="+mj-lt"/>
                <a:cs typeface="Segoe UI Semilight" panose="020B0402040204020203" pitchFamily="34" charset="0"/>
              </a:rPr>
              <a:t>employers</a:t>
            </a:r>
          </a:p>
          <a:p>
            <a:pPr marL="285750" indent="-285750">
              <a:buFont typeface="Arial" panose="020B0604020202020204" pitchFamily="34" charset="0"/>
              <a:buChar char="•"/>
            </a:pPr>
            <a:r>
              <a:rPr lang="en-US" sz="1200" dirty="0" smtClean="0">
                <a:latin typeface="+mj-lt"/>
                <a:cs typeface="Segoe UI Semilight" panose="020B0402040204020203" pitchFamily="34" charset="0"/>
              </a:rPr>
              <a:t>Completion </a:t>
            </a:r>
            <a:r>
              <a:rPr lang="en-US" sz="1200" dirty="0" smtClean="0">
                <a:latin typeface="+mj-lt"/>
                <a:cs typeface="Segoe UI Semilight" panose="020B0402040204020203" pitchFamily="34" charset="0"/>
              </a:rPr>
              <a:t>of Application Process – Participants</a:t>
            </a:r>
          </a:p>
          <a:p>
            <a:pPr marL="742950" lvl="1" indent="-285750">
              <a:buFont typeface="Arial" panose="020B0604020202020204" pitchFamily="34" charset="0"/>
              <a:buChar char="•"/>
            </a:pPr>
            <a:r>
              <a:rPr lang="en-US" sz="1200" dirty="0" smtClean="0">
                <a:latin typeface="+mj-lt"/>
                <a:cs typeface="Segoe UI Semilight" panose="020B0402040204020203" pitchFamily="34" charset="0"/>
              </a:rPr>
              <a:t>One-on-one phone or in-person interviews with eligible On Point for College participants</a:t>
            </a:r>
          </a:p>
          <a:p>
            <a:pPr marL="285750" indent="-285750">
              <a:buFont typeface="Arial" panose="020B0604020202020204" pitchFamily="34" charset="0"/>
              <a:buChar char="•"/>
            </a:pPr>
            <a:r>
              <a:rPr lang="en-US" sz="1200" dirty="0" smtClean="0">
                <a:latin typeface="+mj-lt"/>
                <a:cs typeface="Segoe UI Semilight" panose="020B0402040204020203" pitchFamily="34" charset="0"/>
              </a:rPr>
              <a:t>Completion of Application Process – Employers</a:t>
            </a:r>
          </a:p>
          <a:p>
            <a:pPr marL="742950" lvl="1" indent="-285750">
              <a:buFont typeface="Arial" panose="020B0604020202020204" pitchFamily="34" charset="0"/>
              <a:buChar char="•"/>
            </a:pPr>
            <a:r>
              <a:rPr lang="en-US" sz="1200" dirty="0" smtClean="0">
                <a:latin typeface="+mj-lt"/>
                <a:cs typeface="Segoe UI Semilight" panose="020B0402040204020203" pitchFamily="34" charset="0"/>
              </a:rPr>
              <a:t>In-person or phone interviews with potential employers to answer questions and discuss employer interests and skills need</a:t>
            </a:r>
          </a:p>
          <a:p>
            <a:pPr marL="742950" lvl="1" indent="-285750">
              <a:buFont typeface="Arial" panose="020B0604020202020204" pitchFamily="34" charset="0"/>
              <a:buChar char="•"/>
            </a:pPr>
            <a:r>
              <a:rPr lang="en-US" sz="1200" dirty="0" smtClean="0">
                <a:latin typeface="+mj-lt"/>
                <a:cs typeface="Segoe UI Semilight" panose="020B0402040204020203" pitchFamily="34" charset="0"/>
              </a:rPr>
              <a:t>Partner with appropriate Onondaga County and City of Syracuse personal responsible for identifying departments interested in hosting an intern</a:t>
            </a:r>
          </a:p>
          <a:p>
            <a:pPr marL="285750" indent="-285750">
              <a:buFont typeface="Arial" panose="020B0604020202020204" pitchFamily="34" charset="0"/>
              <a:buChar char="•"/>
            </a:pPr>
            <a:r>
              <a:rPr lang="en-US" sz="1200" dirty="0" smtClean="0">
                <a:latin typeface="+mj-lt"/>
                <a:cs typeface="Segoe UI Semilight" panose="020B0402040204020203" pitchFamily="34" charset="0"/>
              </a:rPr>
              <a:t>Selection of 70 </a:t>
            </a:r>
            <a:r>
              <a:rPr lang="en-US" sz="1200" dirty="0" smtClean="0">
                <a:latin typeface="+mj-lt"/>
                <a:cs typeface="Segoe UI Semilight" panose="020B0402040204020203" pitchFamily="34" charset="0"/>
              </a:rPr>
              <a:t>intern participants </a:t>
            </a:r>
            <a:r>
              <a:rPr lang="en-US" sz="1200" dirty="0" smtClean="0">
                <a:latin typeface="+mj-lt"/>
                <a:cs typeface="Segoe UI Semilight" panose="020B0402040204020203" pitchFamily="34" charset="0"/>
              </a:rPr>
              <a:t>in the summer employment program</a:t>
            </a:r>
          </a:p>
          <a:p>
            <a:pPr marL="742950" lvl="1" indent="-285750">
              <a:buFont typeface="Arial" panose="020B0604020202020204" pitchFamily="34" charset="0"/>
              <a:buChar char="•"/>
            </a:pPr>
            <a:r>
              <a:rPr lang="en-US" sz="1200" dirty="0" smtClean="0">
                <a:latin typeface="+mj-lt"/>
                <a:cs typeface="Segoe UI Semilight" panose="020B0402040204020203" pitchFamily="34" charset="0"/>
              </a:rPr>
              <a:t>On Point for College Career Services Project Manager, in coordination with appropriate Onondaga County and City of Syracuse personal, will match students and employer candidates based on interests and needs</a:t>
            </a:r>
          </a:p>
          <a:p>
            <a:pPr marL="285750" indent="-285750">
              <a:buFont typeface="Arial" panose="020B0604020202020204" pitchFamily="34" charset="0"/>
              <a:buChar char="•"/>
            </a:pPr>
            <a:r>
              <a:rPr lang="en-US" sz="1200" dirty="0" smtClean="0">
                <a:latin typeface="+mj-lt"/>
                <a:cs typeface="Segoe UI Semilight" panose="020B0402040204020203" pitchFamily="34" charset="0"/>
              </a:rPr>
              <a:t>Employer and Participant Placement</a:t>
            </a:r>
          </a:p>
          <a:p>
            <a:pPr marL="742950" lvl="1" indent="-285750">
              <a:buFont typeface="Arial" panose="020B0604020202020204" pitchFamily="34" charset="0"/>
              <a:buChar char="•"/>
            </a:pPr>
            <a:r>
              <a:rPr lang="en-US" sz="1200" dirty="0" smtClean="0">
                <a:latin typeface="+mj-lt"/>
                <a:cs typeface="Segoe UI Semilight" panose="020B0402040204020203" pitchFamily="34" charset="0"/>
              </a:rPr>
              <a:t>On Point for College will pair interns with various departments in Onondaga County and the City of Syracuse, as well as other local private employers that we have relationships with and whose work aligns with participants’ career interests</a:t>
            </a:r>
            <a:r>
              <a:rPr lang="en-US" sz="1200" dirty="0" smtClean="0">
                <a:latin typeface="+mj-lt"/>
                <a:cs typeface="Segoe UI Semilight" panose="020B0402040204020203" pitchFamily="34" charset="0"/>
              </a:rPr>
              <a:t>.</a:t>
            </a:r>
            <a:endParaRPr lang="en-US" sz="1200" dirty="0" smtClean="0">
              <a:latin typeface="+mj-lt"/>
              <a:cs typeface="Segoe UI Semilight" panose="020B0402040204020203" pitchFamily="34" charset="0"/>
            </a:endParaRPr>
          </a:p>
          <a:p>
            <a:pPr marL="742950" lvl="1" indent="-285750">
              <a:buFont typeface="Arial" panose="020B0604020202020204" pitchFamily="34" charset="0"/>
              <a:buChar char="•"/>
            </a:pPr>
            <a:r>
              <a:rPr lang="en-US" sz="1200" dirty="0" smtClean="0">
                <a:latin typeface="+mj-lt"/>
                <a:cs typeface="Segoe UI Semilight" panose="020B0402040204020203" pitchFamily="34" charset="0"/>
              </a:rPr>
              <a:t>Completion of the Intern and Employer Internship Agreement use to establish learning goals for the intern and anticipated results for the employer</a:t>
            </a:r>
          </a:p>
          <a:p>
            <a:pPr marL="285750" indent="-285750">
              <a:buFont typeface="Arial" panose="020B0604020202020204" pitchFamily="34" charset="0"/>
              <a:buChar char="•"/>
            </a:pPr>
            <a:r>
              <a:rPr lang="en-US" sz="1200" dirty="0" smtClean="0">
                <a:latin typeface="+mj-lt"/>
                <a:cs typeface="Segoe UI Semilight" panose="020B0402040204020203" pitchFamily="34" charset="0"/>
              </a:rPr>
              <a:t>Complete one employer site visit during the six week employment period</a:t>
            </a:r>
          </a:p>
          <a:p>
            <a:pPr marL="285750" indent="-285750">
              <a:buFont typeface="Arial" panose="020B0604020202020204" pitchFamily="34" charset="0"/>
              <a:buChar char="•"/>
            </a:pPr>
            <a:r>
              <a:rPr lang="en-US" sz="1200" dirty="0" smtClean="0">
                <a:latin typeface="+mj-lt"/>
                <a:cs typeface="Segoe UI Semilight" panose="020B0402040204020203" pitchFamily="34" charset="0"/>
              </a:rPr>
              <a:t>Intern Participant </a:t>
            </a:r>
            <a:r>
              <a:rPr lang="en-US" sz="1200" dirty="0" smtClean="0">
                <a:latin typeface="+mj-lt"/>
                <a:cs typeface="Segoe UI Semilight" panose="020B0402040204020203" pitchFamily="34" charset="0"/>
              </a:rPr>
              <a:t>Enrichment</a:t>
            </a:r>
          </a:p>
          <a:p>
            <a:pPr marL="742950" lvl="1" indent="-285750">
              <a:buFont typeface="Arial" panose="020B0604020202020204" pitchFamily="34" charset="0"/>
              <a:buChar char="•"/>
            </a:pPr>
            <a:r>
              <a:rPr lang="en-US" sz="1200" dirty="0" smtClean="0">
                <a:latin typeface="+mj-lt"/>
                <a:cs typeface="Segoe UI Semilight" panose="020B0402040204020203" pitchFamily="34" charset="0"/>
              </a:rPr>
              <a:t>Networking and informational orientation for participants and employers</a:t>
            </a:r>
          </a:p>
          <a:p>
            <a:pPr marL="742950" lvl="1" indent="-285750">
              <a:buFont typeface="Arial" panose="020B0604020202020204" pitchFamily="34" charset="0"/>
              <a:buChar char="•"/>
            </a:pPr>
            <a:r>
              <a:rPr lang="en-US" sz="1200" dirty="0" smtClean="0">
                <a:latin typeface="+mj-lt"/>
                <a:cs typeface="Segoe UI Semilight" panose="020B0402040204020203" pitchFamily="34" charset="0"/>
              </a:rPr>
              <a:t>During the internship program students will complete three enrichment workshops. Examples include: Leveraging Your Internship, Career Action Planning, Top 10 LinkedIn Tips, Resume and Cover Letter Review</a:t>
            </a:r>
          </a:p>
          <a:p>
            <a:pPr marL="742950" lvl="1" indent="-285750">
              <a:buFont typeface="Arial" panose="020B0604020202020204" pitchFamily="34" charset="0"/>
              <a:buChar char="•"/>
            </a:pPr>
            <a:r>
              <a:rPr lang="en-US" sz="1200" dirty="0" smtClean="0">
                <a:latin typeface="+mj-lt"/>
                <a:cs typeface="Segoe UI Semilight" panose="020B0402040204020203" pitchFamily="34" charset="0"/>
              </a:rPr>
              <a:t>Program networking wrap-up for participants and employers</a:t>
            </a:r>
          </a:p>
          <a:p>
            <a:pPr marL="285750" indent="-285750">
              <a:buFont typeface="Arial" panose="020B0604020202020204" pitchFamily="34" charset="0"/>
              <a:buChar char="•"/>
            </a:pPr>
            <a:r>
              <a:rPr lang="en-US" sz="1200" dirty="0" smtClean="0">
                <a:latin typeface="+mj-lt"/>
                <a:cs typeface="Segoe UI Semilight" panose="020B0402040204020203" pitchFamily="34" charset="0"/>
              </a:rPr>
              <a:t>Administrative and Advising Support</a:t>
            </a:r>
          </a:p>
          <a:p>
            <a:pPr marL="742950" lvl="1" indent="-285750">
              <a:buFont typeface="Arial" panose="020B0604020202020204" pitchFamily="34" charset="0"/>
              <a:buChar char="•"/>
            </a:pPr>
            <a:r>
              <a:rPr lang="en-US" sz="1200" dirty="0" smtClean="0">
                <a:latin typeface="+mj-lt"/>
                <a:cs typeface="Segoe UI Semilight" panose="020B0402040204020203" pitchFamily="34" charset="0"/>
              </a:rPr>
              <a:t>New Hire Onboarding at On Point for College</a:t>
            </a:r>
          </a:p>
          <a:p>
            <a:pPr marL="742950" lvl="1" indent="-285750">
              <a:buFont typeface="Arial" panose="020B0604020202020204" pitchFamily="34" charset="0"/>
              <a:buChar char="•"/>
            </a:pPr>
            <a:r>
              <a:rPr lang="en-US" sz="1200" dirty="0" smtClean="0">
                <a:latin typeface="+mj-lt"/>
                <a:cs typeface="Segoe UI Semilight" panose="020B0402040204020203" pitchFamily="34" charset="0"/>
              </a:rPr>
              <a:t>Administration of timesheets and payroll processing</a:t>
            </a:r>
          </a:p>
          <a:p>
            <a:pPr marL="742950" lvl="1" indent="-285750">
              <a:buFont typeface="Arial" panose="020B0604020202020204" pitchFamily="34" charset="0"/>
              <a:buChar char="•"/>
            </a:pPr>
            <a:r>
              <a:rPr lang="en-US" sz="1200" dirty="0" smtClean="0">
                <a:latin typeface="+mj-lt"/>
                <a:cs typeface="Segoe UI Semilight" panose="020B0402040204020203" pitchFamily="34" charset="0"/>
              </a:rPr>
              <a:t>24 Hour hotline for participants and employers in case of emergency</a:t>
            </a:r>
          </a:p>
          <a:p>
            <a:pPr marL="742950" lvl="1" indent="-285750">
              <a:buFont typeface="Arial" panose="020B0604020202020204" pitchFamily="34" charset="0"/>
              <a:buChar char="•"/>
            </a:pPr>
            <a:r>
              <a:rPr lang="en-US" sz="1200" dirty="0" smtClean="0">
                <a:latin typeface="+mj-lt"/>
                <a:cs typeface="Segoe UI Semilight" panose="020B0402040204020203" pitchFamily="34" charset="0"/>
              </a:rPr>
              <a:t>Evaluation by employers and interns</a:t>
            </a:r>
            <a:endParaRPr lang="en-US" sz="1200" dirty="0">
              <a:latin typeface="+mj-lt"/>
              <a:cs typeface="Segoe UI Semilight" panose="020B0402040204020203" pitchFamily="34" charset="0"/>
            </a:endParaRPr>
          </a:p>
        </p:txBody>
      </p:sp>
    </p:spTree>
    <p:extLst>
      <p:ext uri="{BB962C8B-B14F-4D97-AF65-F5344CB8AC3E}">
        <p14:creationId xmlns:p14="http://schemas.microsoft.com/office/powerpoint/2010/main" val="35353227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52400" y="152400"/>
            <a:ext cx="6858000" cy="830997"/>
          </a:xfrm>
          <a:prstGeom prst="rect">
            <a:avLst/>
          </a:prstGeom>
        </p:spPr>
        <p:txBody>
          <a:bodyPr wrap="square">
            <a:spAutoFit/>
          </a:bodyPr>
          <a:lstStyle/>
          <a:p>
            <a:pPr lvl="0"/>
            <a:r>
              <a:rPr lang="en-US" sz="2400" b="1" dirty="0" smtClean="0">
                <a:solidFill>
                  <a:prstClr val="black"/>
                </a:solidFill>
              </a:rPr>
              <a:t>Pilot Internship Program: </a:t>
            </a:r>
          </a:p>
          <a:p>
            <a:pPr lvl="0"/>
            <a:r>
              <a:rPr lang="en-US" sz="2400" i="1" dirty="0" smtClean="0">
                <a:solidFill>
                  <a:prstClr val="black"/>
                </a:solidFill>
              </a:rPr>
              <a:t>Building Partner Relationships</a:t>
            </a:r>
            <a:endParaRPr lang="en-US" sz="2400" i="1" dirty="0">
              <a:solidFill>
                <a:prstClr val="black"/>
              </a:solidFill>
            </a:endParaRPr>
          </a:p>
        </p:txBody>
      </p:sp>
      <p:sp>
        <p:nvSpPr>
          <p:cNvPr id="27" name="Rectangle 26"/>
          <p:cNvSpPr/>
          <p:nvPr/>
        </p:nvSpPr>
        <p:spPr>
          <a:xfrm>
            <a:off x="76200" y="76200"/>
            <a:ext cx="8915400" cy="6705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7" name="Picture 3" descr="I:\General OPFC Info\Logos\OPFC Logo No Tag Transparent Backgroun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26287" y="228600"/>
            <a:ext cx="1712913" cy="500062"/>
          </a:xfrm>
          <a:prstGeom prst="rect">
            <a:avLst/>
          </a:prstGeom>
          <a:noFill/>
          <a:extLst>
            <a:ext uri="{909E8E84-426E-40DD-AFC4-6F175D3DCCD1}">
              <a14:hiddenFill xmlns:a14="http://schemas.microsoft.com/office/drawing/2010/main">
                <a:solidFill>
                  <a:srgbClr val="FFFFFF"/>
                </a:solidFill>
              </a14:hiddenFill>
            </a:ext>
          </a:extLst>
        </p:spPr>
      </p:pic>
      <p:sp>
        <p:nvSpPr>
          <p:cNvPr id="5" name="Oval 4"/>
          <p:cNvSpPr/>
          <p:nvPr/>
        </p:nvSpPr>
        <p:spPr>
          <a:xfrm>
            <a:off x="381000" y="2667000"/>
            <a:ext cx="1905000" cy="1866900"/>
          </a:xfrm>
          <a:prstGeom prst="ellips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On Point for College (CBO)</a:t>
            </a:r>
            <a:endParaRPr lang="en-US" sz="2000" dirty="0">
              <a:solidFill>
                <a:schemeClr val="tx1"/>
              </a:solidFill>
            </a:endParaRPr>
          </a:p>
        </p:txBody>
      </p:sp>
      <p:sp>
        <p:nvSpPr>
          <p:cNvPr id="7" name="Rounded Rectangle 6"/>
          <p:cNvSpPr/>
          <p:nvPr/>
        </p:nvSpPr>
        <p:spPr>
          <a:xfrm>
            <a:off x="2910446" y="1600200"/>
            <a:ext cx="1904999" cy="990599"/>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smtClean="0"/>
              <a:t>Existing Career Services Relationships</a:t>
            </a:r>
            <a:endParaRPr lang="en-US" dirty="0"/>
          </a:p>
        </p:txBody>
      </p:sp>
      <p:sp>
        <p:nvSpPr>
          <p:cNvPr id="8" name="Rounded Rectangle 7"/>
          <p:cNvSpPr/>
          <p:nvPr/>
        </p:nvSpPr>
        <p:spPr>
          <a:xfrm>
            <a:off x="2910445" y="2971800"/>
            <a:ext cx="1905000" cy="990600"/>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smtClean="0"/>
              <a:t>Existing On Point for College Relationships</a:t>
            </a:r>
            <a:endParaRPr lang="en-US" sz="1200" dirty="0"/>
          </a:p>
        </p:txBody>
      </p:sp>
      <p:sp>
        <p:nvSpPr>
          <p:cNvPr id="9" name="Rounded Rectangle 8"/>
          <p:cNvSpPr/>
          <p:nvPr/>
        </p:nvSpPr>
        <p:spPr>
          <a:xfrm>
            <a:off x="2910445" y="4343400"/>
            <a:ext cx="1905000" cy="997224"/>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New On Point for College Relationships</a:t>
            </a:r>
            <a:endParaRPr lang="en-US" dirty="0"/>
          </a:p>
        </p:txBody>
      </p:sp>
      <p:sp>
        <p:nvSpPr>
          <p:cNvPr id="10" name="TextBox 9"/>
          <p:cNvSpPr txBox="1"/>
          <p:nvPr/>
        </p:nvSpPr>
        <p:spPr>
          <a:xfrm>
            <a:off x="4905019" y="4419600"/>
            <a:ext cx="3324581" cy="1754326"/>
          </a:xfrm>
          <a:prstGeom prst="rect">
            <a:avLst/>
          </a:prstGeom>
          <a:ln>
            <a:prstDash val="sysDash"/>
          </a:ln>
        </p:spPr>
        <p:style>
          <a:lnRef idx="2">
            <a:schemeClr val="accent3"/>
          </a:lnRef>
          <a:fillRef idx="1">
            <a:schemeClr val="lt1"/>
          </a:fillRef>
          <a:effectRef idx="0">
            <a:schemeClr val="accent3"/>
          </a:effectRef>
          <a:fontRef idx="minor">
            <a:schemeClr val="dk1"/>
          </a:fontRef>
        </p:style>
        <p:txBody>
          <a:bodyPr wrap="square" rtlCol="0">
            <a:spAutoFit/>
          </a:bodyPr>
          <a:lstStyle/>
          <a:p>
            <a:pPr marL="285750" indent="-285750">
              <a:buFont typeface="Arial" panose="020B0604020202020204" pitchFamily="34" charset="0"/>
              <a:buChar char="•"/>
            </a:pPr>
            <a:r>
              <a:rPr lang="en-US" sz="1200" dirty="0" smtClean="0"/>
              <a:t>Referrals from the Upstate Minority Economic Alliance</a:t>
            </a:r>
          </a:p>
          <a:p>
            <a:pPr marL="285750" indent="-285750">
              <a:buFont typeface="Arial" panose="020B0604020202020204" pitchFamily="34" charset="0"/>
              <a:buChar char="•"/>
            </a:pPr>
            <a:r>
              <a:rPr lang="en-US" sz="1200" dirty="0" smtClean="0"/>
              <a:t>Referrals from </a:t>
            </a:r>
            <a:r>
              <a:rPr lang="en-US" sz="1200" dirty="0" err="1" smtClean="0"/>
              <a:t>CenterState</a:t>
            </a:r>
            <a:r>
              <a:rPr lang="en-US" sz="1200" dirty="0" smtClean="0"/>
              <a:t> CEO</a:t>
            </a:r>
          </a:p>
          <a:p>
            <a:pPr marL="285750" indent="-285750">
              <a:buFont typeface="Arial" panose="020B0604020202020204" pitchFamily="34" charset="0"/>
              <a:buChar char="•"/>
            </a:pPr>
            <a:r>
              <a:rPr lang="en-US" sz="1200" dirty="0" smtClean="0"/>
              <a:t>Referrals from the City of Syracuse</a:t>
            </a:r>
          </a:p>
          <a:p>
            <a:pPr marL="285750" indent="-285750">
              <a:buFont typeface="Arial" panose="020B0604020202020204" pitchFamily="34" charset="0"/>
              <a:buChar char="•"/>
            </a:pPr>
            <a:r>
              <a:rPr lang="en-US" sz="1200" dirty="0" smtClean="0"/>
              <a:t>Referrals from Onondaga County</a:t>
            </a:r>
          </a:p>
          <a:p>
            <a:pPr marL="285750" indent="-285750">
              <a:buFont typeface="Arial" panose="020B0604020202020204" pitchFamily="34" charset="0"/>
              <a:buChar char="•"/>
            </a:pPr>
            <a:r>
              <a:rPr lang="en-US" sz="1200" dirty="0" smtClean="0"/>
              <a:t>Share opportunity with United Way</a:t>
            </a:r>
          </a:p>
          <a:p>
            <a:pPr marL="285750" indent="-285750">
              <a:buFont typeface="Arial" panose="020B0604020202020204" pitchFamily="34" charset="0"/>
              <a:buChar char="•"/>
            </a:pPr>
            <a:r>
              <a:rPr lang="en-US" sz="1200" dirty="0" smtClean="0"/>
              <a:t>Share opportunity with local foundations</a:t>
            </a:r>
          </a:p>
          <a:p>
            <a:pPr marL="285750" indent="-285750">
              <a:buFont typeface="Arial" panose="020B0604020202020204" pitchFamily="34" charset="0"/>
              <a:buChar char="•"/>
            </a:pPr>
            <a:r>
              <a:rPr lang="en-US" sz="1200" dirty="0" smtClean="0"/>
              <a:t>Share opportunity with  human service network</a:t>
            </a:r>
          </a:p>
        </p:txBody>
      </p:sp>
      <p:sp>
        <p:nvSpPr>
          <p:cNvPr id="11" name="TextBox 10"/>
          <p:cNvSpPr txBox="1"/>
          <p:nvPr/>
        </p:nvSpPr>
        <p:spPr>
          <a:xfrm>
            <a:off x="4905019" y="3066197"/>
            <a:ext cx="3324581" cy="830997"/>
          </a:xfrm>
          <a:prstGeom prst="rect">
            <a:avLst/>
          </a:prstGeom>
          <a:ln>
            <a:prstDash val="sysDash"/>
          </a:ln>
        </p:spPr>
        <p:style>
          <a:lnRef idx="2">
            <a:schemeClr val="accent4"/>
          </a:lnRef>
          <a:fillRef idx="1">
            <a:schemeClr val="lt1"/>
          </a:fillRef>
          <a:effectRef idx="0">
            <a:schemeClr val="accent4"/>
          </a:effectRef>
          <a:fontRef idx="minor">
            <a:schemeClr val="dk1"/>
          </a:fontRef>
        </p:style>
        <p:txBody>
          <a:bodyPr wrap="square" rtlCol="0">
            <a:spAutoFit/>
          </a:bodyPr>
          <a:lstStyle/>
          <a:p>
            <a:pPr marL="285750" indent="-285750">
              <a:buFont typeface="Arial" panose="020B0604020202020204" pitchFamily="34" charset="0"/>
              <a:buChar char="•"/>
            </a:pPr>
            <a:r>
              <a:rPr lang="en-US" sz="1200" dirty="0" smtClean="0"/>
              <a:t>Employers of Board of Directors</a:t>
            </a:r>
          </a:p>
          <a:p>
            <a:pPr marL="285750" indent="-285750">
              <a:buFont typeface="Arial" panose="020B0604020202020204" pitchFamily="34" charset="0"/>
              <a:buChar char="•"/>
            </a:pPr>
            <a:r>
              <a:rPr lang="en-US" sz="1200" dirty="0" smtClean="0"/>
              <a:t>Prior Corporate Sponsors</a:t>
            </a:r>
          </a:p>
          <a:p>
            <a:pPr marL="285750" indent="-285750">
              <a:buFont typeface="Arial" panose="020B0604020202020204" pitchFamily="34" charset="0"/>
              <a:buChar char="•"/>
            </a:pPr>
            <a:r>
              <a:rPr lang="en-US" sz="1200" dirty="0" smtClean="0"/>
              <a:t>Professional Contacts of OPFC Staff</a:t>
            </a:r>
          </a:p>
          <a:p>
            <a:pPr marL="285750" indent="-285750">
              <a:buFont typeface="Arial" panose="020B0604020202020204" pitchFamily="34" charset="0"/>
              <a:buChar char="•"/>
            </a:pPr>
            <a:r>
              <a:rPr lang="en-US" sz="1200" dirty="0" smtClean="0"/>
              <a:t>Nonprofit service providers</a:t>
            </a:r>
          </a:p>
        </p:txBody>
      </p:sp>
      <p:sp>
        <p:nvSpPr>
          <p:cNvPr id="12" name="TextBox 11"/>
          <p:cNvSpPr txBox="1"/>
          <p:nvPr/>
        </p:nvSpPr>
        <p:spPr>
          <a:xfrm>
            <a:off x="4905019" y="1680000"/>
            <a:ext cx="3324581" cy="461665"/>
          </a:xfrm>
          <a:prstGeom prst="rect">
            <a:avLst/>
          </a:prstGeom>
          <a:ln>
            <a:prstDash val="sysDash"/>
          </a:ln>
        </p:spPr>
        <p:style>
          <a:lnRef idx="2">
            <a:schemeClr val="accent2"/>
          </a:lnRef>
          <a:fillRef idx="1">
            <a:schemeClr val="lt1"/>
          </a:fillRef>
          <a:effectRef idx="0">
            <a:schemeClr val="accent2"/>
          </a:effectRef>
          <a:fontRef idx="minor">
            <a:schemeClr val="dk1"/>
          </a:fontRef>
        </p:style>
        <p:txBody>
          <a:bodyPr wrap="square" rtlCol="0">
            <a:spAutoFit/>
          </a:bodyPr>
          <a:lstStyle/>
          <a:p>
            <a:pPr marL="285750" indent="-285750">
              <a:buFont typeface="Arial" panose="020B0604020202020204" pitchFamily="34" charset="0"/>
              <a:buChar char="•"/>
            </a:pPr>
            <a:r>
              <a:rPr lang="en-US" sz="1200" dirty="0" smtClean="0"/>
              <a:t>Advisory Council Members</a:t>
            </a:r>
          </a:p>
          <a:p>
            <a:pPr marL="285750" indent="-285750">
              <a:buFont typeface="Arial" panose="020B0604020202020204" pitchFamily="34" charset="0"/>
              <a:buChar char="•"/>
            </a:pPr>
            <a:r>
              <a:rPr lang="en-US" sz="1200" dirty="0" smtClean="0"/>
              <a:t>Prior Internship &amp; Employment Placements</a:t>
            </a:r>
            <a:endParaRPr lang="en-US" sz="1200" dirty="0"/>
          </a:p>
        </p:txBody>
      </p:sp>
      <p:sp>
        <p:nvSpPr>
          <p:cNvPr id="4" name="Left Brace 3"/>
          <p:cNvSpPr/>
          <p:nvPr/>
        </p:nvSpPr>
        <p:spPr>
          <a:xfrm>
            <a:off x="2453245" y="1371600"/>
            <a:ext cx="609600" cy="41910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2498308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52400" y="152400"/>
            <a:ext cx="6858000" cy="830997"/>
          </a:xfrm>
          <a:prstGeom prst="rect">
            <a:avLst/>
          </a:prstGeom>
        </p:spPr>
        <p:txBody>
          <a:bodyPr wrap="square">
            <a:spAutoFit/>
          </a:bodyPr>
          <a:lstStyle/>
          <a:p>
            <a:pPr lvl="0"/>
            <a:r>
              <a:rPr lang="en-US" sz="2400" b="1" dirty="0" smtClean="0">
                <a:solidFill>
                  <a:prstClr val="black"/>
                </a:solidFill>
              </a:rPr>
              <a:t>Pilot Internship Program: </a:t>
            </a:r>
          </a:p>
          <a:p>
            <a:pPr lvl="0"/>
            <a:r>
              <a:rPr lang="en-US" sz="2400" i="1" dirty="0" smtClean="0">
                <a:solidFill>
                  <a:prstClr val="black"/>
                </a:solidFill>
              </a:rPr>
              <a:t>Maintaining Partner Relationships</a:t>
            </a:r>
            <a:endParaRPr lang="en-US" sz="2400" i="1" dirty="0">
              <a:solidFill>
                <a:prstClr val="black"/>
              </a:solidFill>
            </a:endParaRPr>
          </a:p>
        </p:txBody>
      </p:sp>
      <p:sp>
        <p:nvSpPr>
          <p:cNvPr id="27" name="Rectangle 26"/>
          <p:cNvSpPr/>
          <p:nvPr/>
        </p:nvSpPr>
        <p:spPr>
          <a:xfrm>
            <a:off x="76200" y="76200"/>
            <a:ext cx="8915400" cy="6705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7" name="Picture 3" descr="I:\General OPFC Info\Logos\OPFC Logo No Tag Transparent Backgroun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26287" y="228600"/>
            <a:ext cx="1712913" cy="50006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Diagram 1"/>
          <p:cNvGraphicFramePr/>
          <p:nvPr>
            <p:extLst>
              <p:ext uri="{D42A27DB-BD31-4B8C-83A1-F6EECF244321}">
                <p14:modId xmlns:p14="http://schemas.microsoft.com/office/powerpoint/2010/main" val="4142705842"/>
              </p:ext>
            </p:extLst>
          </p:nvPr>
        </p:nvGraphicFramePr>
        <p:xfrm>
          <a:off x="762000" y="1143000"/>
          <a:ext cx="8077200" cy="5410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568936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3139</TotalTime>
  <Words>942</Words>
  <Application>Microsoft Office PowerPoint</Application>
  <PresentationFormat>On-screen Show (4:3)</PresentationFormat>
  <Paragraphs>109</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Segoe UI Semilight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Tanya Eastman</dc:creator>
  <cp:lastModifiedBy>User</cp:lastModifiedBy>
  <cp:revision>28</cp:revision>
  <cp:lastPrinted>2018-09-20T21:00:24Z</cp:lastPrinted>
  <dcterms:created xsi:type="dcterms:W3CDTF">2018-09-19T16:10:59Z</dcterms:created>
  <dcterms:modified xsi:type="dcterms:W3CDTF">2018-09-24T11:24:11Z</dcterms:modified>
</cp:coreProperties>
</file>